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ppt/notesSlides/notesSlide11.xml" ContentType="application/vnd.openxmlformats-officedocument.presentationml.notesSlide+xml"/>
  <Override PartName="/ppt/tags/tag3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4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50"/>
  </p:notesMasterIdLst>
  <p:sldIdLst>
    <p:sldId id="367" r:id="rId2"/>
    <p:sldId id="368" r:id="rId3"/>
    <p:sldId id="441" r:id="rId4"/>
    <p:sldId id="376" r:id="rId5"/>
    <p:sldId id="329" r:id="rId6"/>
    <p:sldId id="372" r:id="rId7"/>
    <p:sldId id="377" r:id="rId8"/>
    <p:sldId id="328" r:id="rId9"/>
    <p:sldId id="327" r:id="rId10"/>
    <p:sldId id="433" r:id="rId11"/>
    <p:sldId id="435" r:id="rId12"/>
    <p:sldId id="429" r:id="rId13"/>
    <p:sldId id="442" r:id="rId14"/>
    <p:sldId id="385" r:id="rId15"/>
    <p:sldId id="384" r:id="rId16"/>
    <p:sldId id="390" r:id="rId17"/>
    <p:sldId id="397" r:id="rId18"/>
    <p:sldId id="445" r:id="rId19"/>
    <p:sldId id="447" r:id="rId20"/>
    <p:sldId id="425" r:id="rId21"/>
    <p:sldId id="404" r:id="rId22"/>
    <p:sldId id="402" r:id="rId23"/>
    <p:sldId id="408" r:id="rId24"/>
    <p:sldId id="410" r:id="rId25"/>
    <p:sldId id="412" r:id="rId26"/>
    <p:sldId id="414" r:id="rId27"/>
    <p:sldId id="465" r:id="rId28"/>
    <p:sldId id="448" r:id="rId29"/>
    <p:sldId id="420" r:id="rId30"/>
    <p:sldId id="450" r:id="rId31"/>
    <p:sldId id="421" r:id="rId32"/>
    <p:sldId id="453" r:id="rId33"/>
    <p:sldId id="455" r:id="rId34"/>
    <p:sldId id="457" r:id="rId35"/>
    <p:sldId id="451" r:id="rId36"/>
    <p:sldId id="452" r:id="rId37"/>
    <p:sldId id="458" r:id="rId38"/>
    <p:sldId id="335" r:id="rId39"/>
    <p:sldId id="400" r:id="rId40"/>
    <p:sldId id="460" r:id="rId41"/>
    <p:sldId id="464" r:id="rId42"/>
    <p:sldId id="431" r:id="rId43"/>
    <p:sldId id="398" r:id="rId44"/>
    <p:sldId id="399" r:id="rId45"/>
    <p:sldId id="426" r:id="rId46"/>
    <p:sldId id="427" r:id="rId47"/>
    <p:sldId id="428" r:id="rId48"/>
    <p:sldId id="439" r:id="rId49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9416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31"/>
    <p:restoredTop sz="64286"/>
  </p:normalViewPr>
  <p:slideViewPr>
    <p:cSldViewPr snapToGrid="0" snapToObjects="1">
      <p:cViewPr>
        <p:scale>
          <a:sx n="75" d="100"/>
          <a:sy n="75" d="100"/>
        </p:scale>
        <p:origin x="17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notesMaster" Target="notesMasters/notesMaster1.xml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1.png>
</file>

<file path=ppt/media/image12.png>
</file>

<file path=ppt/media/image13.png>
</file>

<file path=ppt/media/image14.png>
</file>

<file path=ppt/media/image16.png>
</file>

<file path=ppt/media/image19.png>
</file>

<file path=ppt/media/image2.png>
</file>

<file path=ppt/media/image20.png>
</file>

<file path=ppt/media/image3.png>
</file>

<file path=ppt/media/image4.png>
</file>

<file path=ppt/media/image5.tiff>
</file>

<file path=ppt/media/image6.tiff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A70CBD-6627-B842-B375-7E1432CBDF3F}" type="datetimeFigureOut">
              <a:rPr lang="en-US" smtClean="0"/>
              <a:t>11/1/17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D82AD-2114-1947-ACB2-9EB7FAFE1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11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554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385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24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63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1722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689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8905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1863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6499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600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3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169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782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6394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526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507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157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2484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5489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7405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850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56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06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41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52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5890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383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221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4605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0667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866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3139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552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5052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779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0180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653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6052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706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080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849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700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753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28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731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424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D82AD-2114-1947-ACB2-9EB7FAFE142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572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8347C-4C3C-7440-BF85-9EE4EED3FC7C}" type="datetime1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FCCD-F196-154D-B4BB-851E5C4C87E9}" type="datetime1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2B0A-919B-894D-B4AE-9E0848BC2AD6}" type="datetime1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87BD-6769-C04C-AA40-70BC156401B6}" type="datetime1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1C477-7C4D-9548-B4DF-09C00517DF30}" type="datetime1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2A27B-DEDA-3943-B856-5C0F116BEE4A}" type="datetime1">
              <a:rPr lang="en-US" smtClean="0"/>
              <a:t>11/1/17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29A29-4D8F-DC41-87DB-017DE11FEE96}" type="datetime1">
              <a:rPr lang="en-US" smtClean="0"/>
              <a:t>11/1/17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BB468-DA1B-9D4A-B83E-5624CDF0DC36}" type="datetime1">
              <a:rPr lang="en-US" smtClean="0"/>
              <a:t>11/1/17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9367F-1BF9-B542-8EE0-4F9AE36C0395}" type="datetime1">
              <a:rPr lang="en-US" smtClean="0"/>
              <a:t>11/1/17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00E1B-C1D6-FF4B-8741-205A45B4BD75}" type="datetime1">
              <a:rPr lang="en-US" smtClean="0"/>
              <a:t>11/1/17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8EECE-E33A-E744-A9AA-F1CF424C3F4E}" type="datetime1">
              <a:rPr lang="en-US" smtClean="0"/>
              <a:t>11/1/17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C9589-F587-7B4F-8433-68840E57CF0F}" type="datetime1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EFF77-B042-0B4B-8D7A-8296DA8B1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20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image" Target="../media/image9.tiff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image" Target="../media/image9.tiff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9.tiff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image" Target="../media/image9.tiff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7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9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8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1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2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841772"/>
            <a:ext cx="7303770" cy="1790700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POISED: Spotting Twitter Spam Off the Beaten Paths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2441972"/>
          </a:xfrm>
        </p:spPr>
        <p:txBody>
          <a:bodyPr>
            <a:normAutofit/>
          </a:bodyPr>
          <a:lstStyle/>
          <a:p>
            <a:r>
              <a:rPr lang="en-US" u="sng" dirty="0"/>
              <a:t>Shirin Nilizadeh,</a:t>
            </a:r>
            <a:r>
              <a:rPr lang="en-US" u="sng" baseline="30000" dirty="0"/>
              <a:t>1</a:t>
            </a:r>
            <a:r>
              <a:rPr lang="en-US" dirty="0"/>
              <a:t> Francois Labreche,</a:t>
            </a:r>
            <a:r>
              <a:rPr lang="en-US" baseline="30000" dirty="0"/>
              <a:t>2</a:t>
            </a:r>
            <a:r>
              <a:rPr lang="en-US" dirty="0"/>
              <a:t> </a:t>
            </a:r>
            <a:r>
              <a:rPr lang="en-US" dirty="0" err="1"/>
              <a:t>Alireza</a:t>
            </a:r>
            <a:r>
              <a:rPr lang="en-US" dirty="0"/>
              <a:t> Sedighian,</a:t>
            </a:r>
            <a:r>
              <a:rPr lang="en-US" baseline="30000" dirty="0"/>
              <a:t>2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Ali Zand,</a:t>
            </a:r>
            <a:r>
              <a:rPr lang="en-US" baseline="30000" dirty="0"/>
              <a:t>1</a:t>
            </a:r>
            <a:r>
              <a:rPr lang="en-US" dirty="0"/>
              <a:t> Jose Fernandez,</a:t>
            </a:r>
            <a:r>
              <a:rPr lang="en-US" baseline="30000" dirty="0"/>
              <a:t>2</a:t>
            </a:r>
            <a:r>
              <a:rPr lang="en-US" dirty="0"/>
              <a:t> Christopher Kruegel,</a:t>
            </a:r>
            <a:r>
              <a:rPr lang="en-US" baseline="30000" dirty="0"/>
              <a:t>1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Gianluca</a:t>
            </a:r>
            <a:r>
              <a:rPr lang="en-US" dirty="0"/>
              <a:t> Stringhini,</a:t>
            </a:r>
            <a:r>
              <a:rPr lang="en-US" baseline="30000" dirty="0"/>
              <a:t>3</a:t>
            </a:r>
            <a:r>
              <a:rPr lang="en-US" dirty="0"/>
              <a:t> and Giovanni Vigna</a:t>
            </a:r>
            <a:r>
              <a:rPr lang="en-US" baseline="30000" dirty="0"/>
              <a:t>1</a:t>
            </a:r>
            <a:endParaRPr lang="en-US" dirty="0"/>
          </a:p>
          <a:p>
            <a:endParaRPr lang="en-US" dirty="0"/>
          </a:p>
          <a:p>
            <a:r>
              <a:rPr lang="en-US" dirty="0"/>
              <a:t> </a:t>
            </a:r>
            <a:r>
              <a:rPr lang="en-US" baseline="30000" dirty="0"/>
              <a:t>1</a:t>
            </a:r>
            <a:r>
              <a:rPr lang="en-US" sz="1500" dirty="0"/>
              <a:t>UC Santa Barbara, </a:t>
            </a:r>
            <a:r>
              <a:rPr lang="en-US" sz="1500" baseline="30000" dirty="0"/>
              <a:t>2</a:t>
            </a:r>
            <a:r>
              <a:rPr lang="en-US" sz="1500" dirty="0"/>
              <a:t>Ecole </a:t>
            </a:r>
            <a:r>
              <a:rPr lang="en-US" sz="1500" dirty="0" err="1"/>
              <a:t>Polytechnique</a:t>
            </a:r>
            <a:r>
              <a:rPr lang="en-US" sz="1500" dirty="0"/>
              <a:t> de Montréal, and </a:t>
            </a:r>
            <a:br>
              <a:rPr lang="en-US" sz="1500" dirty="0"/>
            </a:br>
            <a:r>
              <a:rPr lang="en-US" sz="1500" baseline="30000" dirty="0"/>
              <a:t>3</a:t>
            </a:r>
            <a:r>
              <a:rPr lang="en-US" sz="1500" dirty="0"/>
              <a:t>University College London</a:t>
            </a:r>
          </a:p>
          <a:p>
            <a:endParaRPr lang="en-US" sz="1500" dirty="0"/>
          </a:p>
          <a:p>
            <a:r>
              <a:rPr lang="en-US" dirty="0"/>
              <a:t>CCS 2017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69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10</a:t>
            </a:fld>
            <a:endParaRPr lang="en-US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031" y="769028"/>
            <a:ext cx="6669405" cy="4080510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1395349" y="2362370"/>
            <a:ext cx="1062990" cy="1263015"/>
            <a:chOff x="1927860" y="3779520"/>
            <a:chExt cx="1417320" cy="1684020"/>
          </a:xfrm>
        </p:grpSpPr>
        <p:sp>
          <p:nvSpPr>
            <p:cNvPr id="69" name="Triangle 68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1" name="Triangle 70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5" name="Triangle 74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8" name="Triangle 77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9" name="Triangle 78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0" name="Triangle 79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2" name="Triangle 81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3" name="Triangle 82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5" name="Triangle 84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6" name="Triangle 8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7" name="Triangle 86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8" name="Triangle 87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9" name="Triangle 88"/>
            <p:cNvSpPr/>
            <p:nvPr/>
          </p:nvSpPr>
          <p:spPr>
            <a:xfrm>
              <a:off x="2286000" y="52730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100" name="Title 1"/>
          <p:cNvSpPr txBox="1">
            <a:spLocks/>
          </p:cNvSpPr>
          <p:nvPr/>
        </p:nvSpPr>
        <p:spPr>
          <a:xfrm>
            <a:off x="714375" y="16669"/>
            <a:ext cx="7886700" cy="1476851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Even some “not neighbor” communities can be interested in the same topics</a:t>
            </a:r>
          </a:p>
        </p:txBody>
      </p:sp>
      <p:grpSp>
        <p:nvGrpSpPr>
          <p:cNvPr id="122" name="Group 121"/>
          <p:cNvGrpSpPr/>
          <p:nvPr/>
        </p:nvGrpSpPr>
        <p:grpSpPr>
          <a:xfrm>
            <a:off x="5781040" y="3436790"/>
            <a:ext cx="777240" cy="691515"/>
            <a:chOff x="2308860" y="3947160"/>
            <a:chExt cx="1036320" cy="922020"/>
          </a:xfrm>
        </p:grpSpPr>
        <p:sp>
          <p:nvSpPr>
            <p:cNvPr id="123" name="Triangle 122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4" name="Triangle 123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5" name="Triangle 124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6" name="Triangle 125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7" name="Triangle 126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8" name="Triangle 127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9" name="Triangle 12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130" name="TextBox 129"/>
          <p:cNvSpPr txBox="1"/>
          <p:nvPr/>
        </p:nvSpPr>
        <p:spPr>
          <a:xfrm>
            <a:off x="4592320" y="2897294"/>
            <a:ext cx="40233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</a:t>
            </a:r>
            <a:r>
              <a:rPr lang="en-US" sz="1600" baseline="-25000" dirty="0" smtClean="0"/>
              <a:t>1</a:t>
            </a:r>
            <a:endParaRPr lang="en-US" sz="1600" baseline="-25000" dirty="0"/>
          </a:p>
        </p:txBody>
      </p:sp>
      <p:grpSp>
        <p:nvGrpSpPr>
          <p:cNvPr id="160" name="Group 159"/>
          <p:cNvGrpSpPr/>
          <p:nvPr/>
        </p:nvGrpSpPr>
        <p:grpSpPr>
          <a:xfrm>
            <a:off x="1328293" y="2551346"/>
            <a:ext cx="1062990" cy="1214627"/>
            <a:chOff x="1927860" y="3779520"/>
            <a:chExt cx="1417320" cy="1684020"/>
          </a:xfrm>
          <a:solidFill>
            <a:srgbClr val="941651"/>
          </a:solidFill>
        </p:grpSpPr>
        <p:sp>
          <p:nvSpPr>
            <p:cNvPr id="161" name="Triangle 160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2" name="Triangle 161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3" name="Triangle 162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7" name="Triangle 166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9" name="Triangle 168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70" name="Triangle 169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71" name="Triangle 170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73" name="Triangle 172"/>
            <p:cNvSpPr/>
            <p:nvPr/>
          </p:nvSpPr>
          <p:spPr>
            <a:xfrm>
              <a:off x="2286000" y="527304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5832856" y="3552614"/>
            <a:ext cx="777240" cy="691515"/>
            <a:chOff x="2308860" y="3947160"/>
            <a:chExt cx="1036320" cy="922020"/>
          </a:xfrm>
          <a:solidFill>
            <a:srgbClr val="941651"/>
          </a:solidFill>
        </p:grpSpPr>
        <p:sp>
          <p:nvSpPr>
            <p:cNvPr id="190" name="Triangle 189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1" name="Triangle 190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2" name="Triangle 191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3" name="Triangle 192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4" name="Triangle 193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5" name="Triangle 194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6" name="Triangle 19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197" name="TextBox 196"/>
          <p:cNvSpPr txBox="1"/>
          <p:nvPr/>
        </p:nvSpPr>
        <p:spPr>
          <a:xfrm>
            <a:off x="4122928" y="2903390"/>
            <a:ext cx="40233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smtClean="0"/>
              <a:t>T</a:t>
            </a:r>
            <a:r>
              <a:rPr lang="en-US" sz="1600" baseline="-25000" dirty="0"/>
              <a:t>2</a:t>
            </a:r>
          </a:p>
        </p:txBody>
      </p:sp>
      <p:sp>
        <p:nvSpPr>
          <p:cNvPr id="199" name="TextBox 198"/>
          <p:cNvSpPr txBox="1"/>
          <p:nvPr/>
        </p:nvSpPr>
        <p:spPr>
          <a:xfrm>
            <a:off x="3650488" y="2906438"/>
            <a:ext cx="40233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T</a:t>
            </a:r>
            <a:r>
              <a:rPr lang="en-US" sz="1600" baseline="-25000" dirty="0" err="1"/>
              <a:t>n</a:t>
            </a:r>
            <a:endParaRPr lang="en-US" sz="1600" baseline="-25000" dirty="0"/>
          </a:p>
        </p:txBody>
      </p:sp>
      <p:grpSp>
        <p:nvGrpSpPr>
          <p:cNvPr id="200" name="Group 199"/>
          <p:cNvGrpSpPr/>
          <p:nvPr/>
        </p:nvGrpSpPr>
        <p:grpSpPr>
          <a:xfrm>
            <a:off x="1480693" y="2722034"/>
            <a:ext cx="1062990" cy="1214627"/>
            <a:chOff x="1927860" y="3779520"/>
            <a:chExt cx="1417320" cy="1684020"/>
          </a:xfrm>
          <a:solidFill>
            <a:srgbClr val="002060"/>
          </a:solidFill>
        </p:grpSpPr>
        <p:sp>
          <p:nvSpPr>
            <p:cNvPr id="201" name="Triangle 200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2" name="Triangle 201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3" name="Triangle 202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4" name="Triangle 203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5" name="Triangle 204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6" name="Triangle 20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8" name="Triangle 207"/>
            <p:cNvSpPr/>
            <p:nvPr/>
          </p:nvSpPr>
          <p:spPr>
            <a:xfrm>
              <a:off x="2286000" y="527304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grpSp>
        <p:nvGrpSpPr>
          <p:cNvPr id="218" name="Group 217"/>
          <p:cNvGrpSpPr/>
          <p:nvPr/>
        </p:nvGrpSpPr>
        <p:grpSpPr>
          <a:xfrm>
            <a:off x="5637784" y="3432980"/>
            <a:ext cx="777240" cy="588645"/>
            <a:chOff x="2308860" y="4084320"/>
            <a:chExt cx="1036320" cy="784860"/>
          </a:xfrm>
          <a:solidFill>
            <a:srgbClr val="002060"/>
          </a:solidFill>
        </p:grpSpPr>
        <p:sp>
          <p:nvSpPr>
            <p:cNvPr id="219" name="Triangle 218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0" name="Triangle 219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2" name="Triangle 221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4" name="Triangle 223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5" name="Triangle 224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965200" y="4270588"/>
            <a:ext cx="67225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We call these sets of communities interested in the same set of topic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parties of Interest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85287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0" animBg="1"/>
      <p:bldP spid="197" grpId="0" animBg="1"/>
      <p:bldP spid="19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11</a:t>
            </a:fld>
            <a:endParaRPr lang="en-US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031" y="1046734"/>
            <a:ext cx="6669405" cy="4080510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1395349" y="2640076"/>
            <a:ext cx="1062990" cy="1263015"/>
            <a:chOff x="1927860" y="3779520"/>
            <a:chExt cx="1417320" cy="1684020"/>
          </a:xfrm>
        </p:grpSpPr>
        <p:sp>
          <p:nvSpPr>
            <p:cNvPr id="69" name="Triangle 68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1" name="Triangle 70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5" name="Triangle 74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8" name="Triangle 77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9" name="Triangle 78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0" name="Triangle 79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2" name="Triangle 81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3" name="Triangle 82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5" name="Triangle 84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6" name="Triangle 8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7" name="Triangle 86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8" name="Triangle 87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9" name="Triangle 88"/>
            <p:cNvSpPr/>
            <p:nvPr/>
          </p:nvSpPr>
          <p:spPr>
            <a:xfrm>
              <a:off x="2286000" y="52730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5781040" y="3714496"/>
            <a:ext cx="777240" cy="691515"/>
            <a:chOff x="2308860" y="3947160"/>
            <a:chExt cx="1036320" cy="922020"/>
          </a:xfrm>
        </p:grpSpPr>
        <p:sp>
          <p:nvSpPr>
            <p:cNvPr id="123" name="Triangle 122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4" name="Triangle 123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5" name="Triangle 124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6" name="Triangle 125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7" name="Triangle 126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8" name="Triangle 127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9" name="Triangle 12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130" name="TextBox 129"/>
          <p:cNvSpPr txBox="1"/>
          <p:nvPr/>
        </p:nvSpPr>
        <p:spPr>
          <a:xfrm>
            <a:off x="4592320" y="3175000"/>
            <a:ext cx="40233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</a:t>
            </a:r>
            <a:r>
              <a:rPr lang="en-US" sz="1600" baseline="-25000" dirty="0" smtClean="0"/>
              <a:t>1</a:t>
            </a:r>
            <a:endParaRPr lang="en-US" sz="1600" baseline="-25000" dirty="0"/>
          </a:p>
        </p:txBody>
      </p:sp>
      <p:grpSp>
        <p:nvGrpSpPr>
          <p:cNvPr id="140" name="Group 139"/>
          <p:cNvGrpSpPr/>
          <p:nvPr/>
        </p:nvGrpSpPr>
        <p:grpSpPr>
          <a:xfrm>
            <a:off x="4967224" y="3123184"/>
            <a:ext cx="521208" cy="691896"/>
            <a:chOff x="1865376" y="1347216"/>
            <a:chExt cx="521208" cy="691896"/>
          </a:xfrm>
        </p:grpSpPr>
        <p:sp>
          <p:nvSpPr>
            <p:cNvPr id="141" name="Rectangle 140"/>
            <p:cNvSpPr/>
            <p:nvPr/>
          </p:nvSpPr>
          <p:spPr>
            <a:xfrm>
              <a:off x="1956816" y="1581912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2170176" y="1347216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1865376" y="1874520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2221992" y="1837944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1599184" y="2709879"/>
            <a:ext cx="1210056" cy="1306370"/>
            <a:chOff x="1490472" y="1311633"/>
            <a:chExt cx="1210056" cy="1250672"/>
          </a:xfrm>
        </p:grpSpPr>
        <p:sp>
          <p:nvSpPr>
            <p:cNvPr id="152" name="Rectangle 151"/>
            <p:cNvSpPr/>
            <p:nvPr/>
          </p:nvSpPr>
          <p:spPr>
            <a:xfrm>
              <a:off x="1490472" y="1709928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1551432" y="2119317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2097024" y="1311633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1883664" y="1932680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1862328" y="1602788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2535936" y="1529316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2313432" y="1899223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1825752" y="2397713"/>
              <a:ext cx="164592" cy="16459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0" name="Group 159"/>
          <p:cNvGrpSpPr/>
          <p:nvPr/>
        </p:nvGrpSpPr>
        <p:grpSpPr>
          <a:xfrm>
            <a:off x="1328293" y="2829052"/>
            <a:ext cx="1062990" cy="1214627"/>
            <a:chOff x="1927860" y="3779520"/>
            <a:chExt cx="1417320" cy="1684020"/>
          </a:xfrm>
          <a:solidFill>
            <a:srgbClr val="941651"/>
          </a:solidFill>
        </p:grpSpPr>
        <p:sp>
          <p:nvSpPr>
            <p:cNvPr id="161" name="Triangle 160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2" name="Triangle 161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3" name="Triangle 162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7" name="Triangle 166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9" name="Triangle 168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70" name="Triangle 169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71" name="Triangle 170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73" name="Triangle 172"/>
            <p:cNvSpPr/>
            <p:nvPr/>
          </p:nvSpPr>
          <p:spPr>
            <a:xfrm>
              <a:off x="2286000" y="527304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5832856" y="3830320"/>
            <a:ext cx="777240" cy="691515"/>
            <a:chOff x="2308860" y="3947160"/>
            <a:chExt cx="1036320" cy="922020"/>
          </a:xfrm>
          <a:solidFill>
            <a:srgbClr val="941651"/>
          </a:solidFill>
        </p:grpSpPr>
        <p:sp>
          <p:nvSpPr>
            <p:cNvPr id="190" name="Triangle 189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1" name="Triangle 190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2" name="Triangle 191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3" name="Triangle 192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4" name="Triangle 193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5" name="Triangle 194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6" name="Triangle 19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197" name="TextBox 196"/>
          <p:cNvSpPr txBox="1"/>
          <p:nvPr/>
        </p:nvSpPr>
        <p:spPr>
          <a:xfrm>
            <a:off x="4122928" y="3181096"/>
            <a:ext cx="40233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smtClean="0"/>
              <a:t>T</a:t>
            </a:r>
            <a:r>
              <a:rPr lang="en-US" sz="1600" baseline="-25000" dirty="0"/>
              <a:t>2</a:t>
            </a:r>
          </a:p>
        </p:txBody>
      </p:sp>
      <p:sp>
        <p:nvSpPr>
          <p:cNvPr id="198" name="TextBox 197"/>
          <p:cNvSpPr txBox="1"/>
          <p:nvPr/>
        </p:nvSpPr>
        <p:spPr>
          <a:xfrm>
            <a:off x="4110736" y="2844800"/>
            <a:ext cx="41046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T</a:t>
            </a:r>
            <a:r>
              <a:rPr lang="en-US" sz="1600" baseline="-25000" dirty="0" err="1"/>
              <a:t>k</a:t>
            </a:r>
            <a:endParaRPr lang="en-US" sz="1600" baseline="-25000" dirty="0"/>
          </a:p>
        </p:txBody>
      </p:sp>
      <p:sp>
        <p:nvSpPr>
          <p:cNvPr id="199" name="TextBox 198"/>
          <p:cNvSpPr txBox="1"/>
          <p:nvPr/>
        </p:nvSpPr>
        <p:spPr>
          <a:xfrm>
            <a:off x="3650488" y="3184144"/>
            <a:ext cx="40233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T</a:t>
            </a:r>
            <a:r>
              <a:rPr lang="en-US" sz="1600" baseline="-25000" dirty="0" err="1"/>
              <a:t>n</a:t>
            </a:r>
            <a:endParaRPr lang="en-US" sz="1600" baseline="-25000" dirty="0"/>
          </a:p>
        </p:txBody>
      </p:sp>
      <p:grpSp>
        <p:nvGrpSpPr>
          <p:cNvPr id="200" name="Group 199"/>
          <p:cNvGrpSpPr/>
          <p:nvPr/>
        </p:nvGrpSpPr>
        <p:grpSpPr>
          <a:xfrm>
            <a:off x="1480693" y="2999740"/>
            <a:ext cx="1062990" cy="1214627"/>
            <a:chOff x="1927860" y="3779520"/>
            <a:chExt cx="1417320" cy="1684020"/>
          </a:xfrm>
          <a:solidFill>
            <a:srgbClr val="002060"/>
          </a:solidFill>
        </p:grpSpPr>
        <p:sp>
          <p:nvSpPr>
            <p:cNvPr id="201" name="Triangle 200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2" name="Triangle 201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3" name="Triangle 202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4" name="Triangle 203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5" name="Triangle 204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6" name="Triangle 20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8" name="Triangle 207"/>
            <p:cNvSpPr/>
            <p:nvPr/>
          </p:nvSpPr>
          <p:spPr>
            <a:xfrm>
              <a:off x="2286000" y="527304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grpSp>
        <p:nvGrpSpPr>
          <p:cNvPr id="218" name="Group 217"/>
          <p:cNvGrpSpPr/>
          <p:nvPr/>
        </p:nvGrpSpPr>
        <p:grpSpPr>
          <a:xfrm>
            <a:off x="5637784" y="3710686"/>
            <a:ext cx="777240" cy="588645"/>
            <a:chOff x="2308860" y="4084320"/>
            <a:chExt cx="1036320" cy="784860"/>
          </a:xfrm>
          <a:solidFill>
            <a:srgbClr val="002060"/>
          </a:solidFill>
        </p:grpSpPr>
        <p:sp>
          <p:nvSpPr>
            <p:cNvPr id="219" name="Triangle 218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0" name="Triangle 219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2" name="Triangle 221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4" name="Triangle 223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5" name="Triangle 224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81" name="Title 1"/>
          <p:cNvSpPr txBox="1">
            <a:spLocks/>
          </p:cNvSpPr>
          <p:nvPr/>
        </p:nvSpPr>
        <p:spPr>
          <a:xfrm>
            <a:off x="704215" y="26829"/>
            <a:ext cx="7886700" cy="1527651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 smtClean="0">
                <a:solidFill>
                  <a:schemeClr val="accent2">
                    <a:lumMod val="75000"/>
                  </a:schemeClr>
                </a:solidFill>
              </a:rPr>
              <a:t>Based on these observations we </a:t>
            </a:r>
            <a:r>
              <a:rPr lang="en-US" sz="3000" dirty="0">
                <a:solidFill>
                  <a:schemeClr val="accent2">
                    <a:lumMod val="75000"/>
                  </a:schemeClr>
                </a:solidFill>
              </a:rPr>
              <a:t>can compute the probability distribution for a message being posted in a community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1170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12</a:t>
            </a:fld>
            <a:endParaRPr lang="en-US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871" y="1058926"/>
            <a:ext cx="6669405" cy="4080510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1375029" y="2670556"/>
            <a:ext cx="1062990" cy="1148715"/>
            <a:chOff x="1927860" y="3779520"/>
            <a:chExt cx="1417320" cy="1531620"/>
          </a:xfrm>
        </p:grpSpPr>
        <p:sp>
          <p:nvSpPr>
            <p:cNvPr id="69" name="Triangle 68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1" name="Triangle 70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5" name="Triangle 74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9" name="Triangle 78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2" name="Triangle 81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3" name="Triangle 82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5" name="Triangle 84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6" name="Triangle 8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7" name="Triangle 86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8" name="Triangle 87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100" name="Title 1"/>
          <p:cNvSpPr txBox="1">
            <a:spLocks/>
          </p:cNvSpPr>
          <p:nvPr/>
        </p:nvSpPr>
        <p:spPr>
          <a:xfrm>
            <a:off x="714375" y="16669"/>
            <a:ext cx="7886700" cy="18029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chemeClr val="accent2">
                    <a:lumMod val="75000"/>
                  </a:schemeClr>
                </a:solidFill>
              </a:rPr>
              <a:t>Hypothesis 2: </a:t>
            </a:r>
            <a:r>
              <a:rPr lang="en-US" sz="3000" dirty="0" smtClean="0">
                <a:solidFill>
                  <a:srgbClr val="C00000"/>
                </a:solidFill>
              </a:rPr>
              <a:t/>
            </a:r>
            <a:br>
              <a:rPr lang="en-US" sz="3000" dirty="0" smtClean="0">
                <a:solidFill>
                  <a:srgbClr val="C00000"/>
                </a:solidFill>
              </a:rPr>
            </a:br>
            <a:r>
              <a:rPr lang="en-US" sz="3000" dirty="0" smtClean="0">
                <a:solidFill>
                  <a:schemeClr val="accent1">
                    <a:lumMod val="75000"/>
                  </a:schemeClr>
                </a:solidFill>
              </a:rPr>
              <a:t>The </a:t>
            </a:r>
            <a:r>
              <a:rPr lang="en-US" sz="3000" dirty="0">
                <a:solidFill>
                  <a:schemeClr val="accent1">
                    <a:lumMod val="75000"/>
                  </a:schemeClr>
                </a:solidFill>
              </a:rPr>
              <a:t>propagation probability of malicious </a:t>
            </a:r>
            <a:r>
              <a:rPr lang="en-US" sz="3000" dirty="0" smtClean="0">
                <a:solidFill>
                  <a:schemeClr val="accent1">
                    <a:lumMod val="75000"/>
                  </a:schemeClr>
                </a:solidFill>
              </a:rPr>
              <a:t>and benign messages are different</a:t>
            </a:r>
            <a:endParaRPr lang="en-US" sz="30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22" name="Group 121"/>
          <p:cNvGrpSpPr/>
          <p:nvPr/>
        </p:nvGrpSpPr>
        <p:grpSpPr>
          <a:xfrm>
            <a:off x="5760720" y="3744976"/>
            <a:ext cx="777240" cy="691515"/>
            <a:chOff x="2308860" y="3947160"/>
            <a:chExt cx="1036320" cy="922020"/>
          </a:xfrm>
        </p:grpSpPr>
        <p:sp>
          <p:nvSpPr>
            <p:cNvPr id="123" name="Triangle 122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4" name="Triangle 123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5" name="Triangle 124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6" name="Triangle 125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7" name="Triangle 126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8" name="Triangle 127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9" name="Triangle 12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160" name="Group 159"/>
          <p:cNvGrpSpPr/>
          <p:nvPr/>
        </p:nvGrpSpPr>
        <p:grpSpPr>
          <a:xfrm>
            <a:off x="1307973" y="2859532"/>
            <a:ext cx="1062990" cy="1214627"/>
            <a:chOff x="1927860" y="3779520"/>
            <a:chExt cx="1417320" cy="1684020"/>
          </a:xfrm>
          <a:solidFill>
            <a:srgbClr val="941651"/>
          </a:solidFill>
        </p:grpSpPr>
        <p:sp>
          <p:nvSpPr>
            <p:cNvPr id="161" name="Triangle 160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2" name="Triangle 161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3" name="Triangle 162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7" name="Triangle 166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69" name="Triangle 168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70" name="Triangle 169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71" name="Triangle 170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173" name="Triangle 172"/>
            <p:cNvSpPr/>
            <p:nvPr/>
          </p:nvSpPr>
          <p:spPr>
            <a:xfrm>
              <a:off x="2286000" y="527304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5775960" y="3924808"/>
            <a:ext cx="777240" cy="691515"/>
            <a:chOff x="2308860" y="3947160"/>
            <a:chExt cx="1036320" cy="922020"/>
          </a:xfrm>
          <a:solidFill>
            <a:srgbClr val="941651"/>
          </a:solidFill>
        </p:grpSpPr>
        <p:sp>
          <p:nvSpPr>
            <p:cNvPr id="190" name="Triangle 189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3" name="Triangle 192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4" name="Triangle 193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5" name="Triangle 194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6" name="Triangle 19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9416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200" name="Group 199"/>
          <p:cNvGrpSpPr/>
          <p:nvPr/>
        </p:nvGrpSpPr>
        <p:grpSpPr>
          <a:xfrm>
            <a:off x="1460373" y="3030220"/>
            <a:ext cx="1062990" cy="1214627"/>
            <a:chOff x="1927860" y="3779520"/>
            <a:chExt cx="1417320" cy="1684020"/>
          </a:xfrm>
          <a:solidFill>
            <a:srgbClr val="002060"/>
          </a:solidFill>
        </p:grpSpPr>
        <p:sp>
          <p:nvSpPr>
            <p:cNvPr id="201" name="Triangle 200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2" name="Triangle 201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3" name="Triangle 202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4" name="Triangle 203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5" name="Triangle 204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6" name="Triangle 20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208" name="Triangle 207"/>
            <p:cNvSpPr/>
            <p:nvPr/>
          </p:nvSpPr>
          <p:spPr>
            <a:xfrm>
              <a:off x="2286000" y="527304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grpSp>
        <p:nvGrpSpPr>
          <p:cNvPr id="218" name="Group 217"/>
          <p:cNvGrpSpPr/>
          <p:nvPr/>
        </p:nvGrpSpPr>
        <p:grpSpPr>
          <a:xfrm>
            <a:off x="5617464" y="3741166"/>
            <a:ext cx="777240" cy="588645"/>
            <a:chOff x="2308860" y="4084320"/>
            <a:chExt cx="1036320" cy="784860"/>
          </a:xfrm>
          <a:solidFill>
            <a:srgbClr val="002060"/>
          </a:solidFill>
        </p:grpSpPr>
        <p:sp>
          <p:nvSpPr>
            <p:cNvPr id="219" name="Triangle 218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0" name="Triangle 219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2" name="Triangle 221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4" name="Triangle 223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5" name="Triangle 224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101" name="Group 100"/>
          <p:cNvGrpSpPr/>
          <p:nvPr/>
        </p:nvGrpSpPr>
        <p:grpSpPr>
          <a:xfrm>
            <a:off x="1459991" y="2993647"/>
            <a:ext cx="744155" cy="1098859"/>
            <a:chOff x="2172895" y="3882674"/>
            <a:chExt cx="919700" cy="1480280"/>
          </a:xfrm>
          <a:solidFill>
            <a:srgbClr val="FF0000"/>
          </a:solidFill>
        </p:grpSpPr>
        <p:sp>
          <p:nvSpPr>
            <p:cNvPr id="102" name="Diamond 101"/>
            <p:cNvSpPr/>
            <p:nvPr/>
          </p:nvSpPr>
          <p:spPr>
            <a:xfrm>
              <a:off x="2172895" y="4611750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Diamond 102"/>
            <p:cNvSpPr/>
            <p:nvPr/>
          </p:nvSpPr>
          <p:spPr>
            <a:xfrm>
              <a:off x="2407591" y="4035577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Diamond 103"/>
            <p:cNvSpPr/>
            <p:nvPr/>
          </p:nvSpPr>
          <p:spPr>
            <a:xfrm>
              <a:off x="2803175" y="4602857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Diamond 104"/>
            <p:cNvSpPr/>
            <p:nvPr/>
          </p:nvSpPr>
          <p:spPr>
            <a:xfrm>
              <a:off x="2340770" y="5079490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Diamond 105"/>
            <p:cNvSpPr/>
            <p:nvPr/>
          </p:nvSpPr>
          <p:spPr>
            <a:xfrm>
              <a:off x="2597552" y="4416829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Diamond 106"/>
            <p:cNvSpPr/>
            <p:nvPr/>
          </p:nvSpPr>
          <p:spPr>
            <a:xfrm>
              <a:off x="2863995" y="3882674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Diamond 107"/>
            <p:cNvSpPr/>
            <p:nvPr/>
          </p:nvSpPr>
          <p:spPr>
            <a:xfrm>
              <a:off x="2824370" y="5079488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5794247" y="1881862"/>
            <a:ext cx="1554481" cy="720179"/>
            <a:chOff x="1912972" y="3924715"/>
            <a:chExt cx="1921176" cy="970154"/>
          </a:xfrm>
          <a:solidFill>
            <a:srgbClr val="FF0000"/>
          </a:solidFill>
        </p:grpSpPr>
        <p:sp>
          <p:nvSpPr>
            <p:cNvPr id="110" name="Diamond 109"/>
            <p:cNvSpPr/>
            <p:nvPr/>
          </p:nvSpPr>
          <p:spPr>
            <a:xfrm>
              <a:off x="1912972" y="4426981"/>
              <a:ext cx="228600" cy="283465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Diamond 110"/>
            <p:cNvSpPr/>
            <p:nvPr/>
          </p:nvSpPr>
          <p:spPr>
            <a:xfrm>
              <a:off x="2407591" y="3924715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Diamond 111"/>
            <p:cNvSpPr/>
            <p:nvPr/>
          </p:nvSpPr>
          <p:spPr>
            <a:xfrm>
              <a:off x="3605548" y="4504314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Diamond 112"/>
            <p:cNvSpPr/>
            <p:nvPr/>
          </p:nvSpPr>
          <p:spPr>
            <a:xfrm>
              <a:off x="2340770" y="4574454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Diamond 113"/>
            <p:cNvSpPr/>
            <p:nvPr/>
          </p:nvSpPr>
          <p:spPr>
            <a:xfrm>
              <a:off x="2597552" y="4256696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Diamond 114"/>
            <p:cNvSpPr/>
            <p:nvPr/>
          </p:nvSpPr>
          <p:spPr>
            <a:xfrm>
              <a:off x="3078714" y="4129034"/>
              <a:ext cx="228600" cy="283463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Diamond 115"/>
            <p:cNvSpPr/>
            <p:nvPr/>
          </p:nvSpPr>
          <p:spPr>
            <a:xfrm>
              <a:off x="3163400" y="4611405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3358894" y="2939518"/>
            <a:ext cx="738881" cy="692749"/>
            <a:chOff x="1912972" y="3924715"/>
            <a:chExt cx="913180" cy="933203"/>
          </a:xfrm>
          <a:solidFill>
            <a:srgbClr val="FF0000"/>
          </a:solidFill>
        </p:grpSpPr>
        <p:sp>
          <p:nvSpPr>
            <p:cNvPr id="118" name="Diamond 117"/>
            <p:cNvSpPr/>
            <p:nvPr/>
          </p:nvSpPr>
          <p:spPr>
            <a:xfrm>
              <a:off x="1912972" y="4426981"/>
              <a:ext cx="228600" cy="283465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Diamond 118"/>
            <p:cNvSpPr/>
            <p:nvPr/>
          </p:nvSpPr>
          <p:spPr>
            <a:xfrm>
              <a:off x="2407591" y="3924715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Diamond 120"/>
            <p:cNvSpPr/>
            <p:nvPr/>
          </p:nvSpPr>
          <p:spPr>
            <a:xfrm>
              <a:off x="2340770" y="4574454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Diamond 130"/>
            <p:cNvSpPr/>
            <p:nvPr/>
          </p:nvSpPr>
          <p:spPr>
            <a:xfrm>
              <a:off x="2597552" y="4256696"/>
              <a:ext cx="228600" cy="283464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4" name="TextBox 133"/>
          <p:cNvSpPr txBox="1"/>
          <p:nvPr/>
        </p:nvSpPr>
        <p:spPr>
          <a:xfrm>
            <a:off x="4573016" y="3211576"/>
            <a:ext cx="40233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T</a:t>
            </a:r>
            <a:r>
              <a:rPr lang="en-US" sz="1600" baseline="-25000" dirty="0" err="1" smtClean="0"/>
              <a:t>i</a:t>
            </a:r>
            <a:endParaRPr lang="en-US" sz="1600" baseline="-25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818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POISED constructs a probabilistic model based on the diffusion of messages throughout parties of interest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13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" y="2157691"/>
            <a:ext cx="7912376" cy="1538518"/>
          </a:xfrm>
        </p:spPr>
      </p:pic>
      <p:sp>
        <p:nvSpPr>
          <p:cNvPr id="11" name="Down Arrow 10"/>
          <p:cNvSpPr/>
          <p:nvPr/>
        </p:nvSpPr>
        <p:spPr>
          <a:xfrm>
            <a:off x="1168400" y="1737360"/>
            <a:ext cx="294640" cy="4165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>
            <a:off x="2763520" y="1747520"/>
            <a:ext cx="294640" cy="4165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/>
          <p:cNvSpPr/>
          <p:nvPr/>
        </p:nvSpPr>
        <p:spPr>
          <a:xfrm>
            <a:off x="4307840" y="1757680"/>
            <a:ext cx="294640" cy="4165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>
            <a:off x="5872480" y="1727200"/>
            <a:ext cx="294640" cy="4165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7498080" y="1737360"/>
            <a:ext cx="294640" cy="4165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239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Data </a:t>
            </a:r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</a:rPr>
              <a:t>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369219"/>
            <a:ext cx="7869891" cy="3102197"/>
          </a:xfrm>
        </p:spPr>
        <p:txBody>
          <a:bodyPr>
            <a:noAutofit/>
          </a:bodyPr>
          <a:lstStyle/>
          <a:p>
            <a:r>
              <a:rPr lang="en-US" sz="2000" dirty="0"/>
              <a:t>Crawled </a:t>
            </a:r>
            <a:r>
              <a:rPr lang="en-US" sz="2000" dirty="0" smtClean="0"/>
              <a:t>timelines for </a:t>
            </a:r>
            <a:r>
              <a:rPr lang="en-US" sz="2000" dirty="0"/>
              <a:t>300 random users, called “seeds,” and their friends and followers</a:t>
            </a:r>
            <a:r>
              <a:rPr lang="en-US" sz="2000" dirty="0" smtClean="0"/>
              <a:t>.</a:t>
            </a:r>
          </a:p>
          <a:p>
            <a:endParaRPr lang="en-US" sz="2000" dirty="0" smtClean="0"/>
          </a:p>
          <a:p>
            <a:r>
              <a:rPr lang="en-US" sz="2000" dirty="0" smtClean="0"/>
              <a:t>Also crawled friends and followers lists of them</a:t>
            </a:r>
          </a:p>
          <a:p>
            <a:endParaRPr lang="en-US" sz="2000" dirty="0" smtClean="0"/>
          </a:p>
          <a:p>
            <a:r>
              <a:rPr lang="en-US" sz="2000" dirty="0" smtClean="0"/>
              <a:t>We </a:t>
            </a:r>
            <a:r>
              <a:rPr lang="en-US" sz="2000" dirty="0"/>
              <a:t>call each seed and its friends and followers a </a:t>
            </a:r>
            <a:r>
              <a:rPr lang="en-US" sz="2000" i="1" dirty="0"/>
              <a:t>neighborhood</a:t>
            </a:r>
            <a:r>
              <a:rPr lang="en-US" sz="2000" dirty="0"/>
              <a:t>. </a:t>
            </a:r>
            <a:endParaRPr lang="en-US" sz="2000" dirty="0" smtClean="0"/>
          </a:p>
          <a:p>
            <a:endParaRPr lang="en-US" sz="2000" dirty="0"/>
          </a:p>
          <a:p>
            <a:r>
              <a:rPr lang="en-US" sz="2000" dirty="0"/>
              <a:t>The dataset includes about 82K users and 15M tweets.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85551"/>
            <a:ext cx="2057400" cy="273844"/>
          </a:xfrm>
        </p:spPr>
        <p:txBody>
          <a:bodyPr/>
          <a:lstStyle/>
          <a:p>
            <a:fld id="{204EFF77-B042-0B4B-8D7A-8296DA8B110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70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1250156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Network Construction and Community 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D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etection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6720"/>
            <a:ext cx="7895590" cy="3039872"/>
          </a:xfrm>
        </p:spPr>
        <p:txBody>
          <a:bodyPr>
            <a:normAutofit/>
          </a:bodyPr>
          <a:lstStyle/>
          <a:p>
            <a:endParaRPr lang="en-US" sz="2000" dirty="0" smtClean="0"/>
          </a:p>
          <a:p>
            <a:r>
              <a:rPr lang="en-US" sz="2000" dirty="0" smtClean="0"/>
              <a:t>For </a:t>
            </a:r>
            <a:r>
              <a:rPr lang="en-US" sz="2000" dirty="0"/>
              <a:t>each </a:t>
            </a:r>
            <a:r>
              <a:rPr lang="en-US" sz="2000" dirty="0" smtClean="0"/>
              <a:t>neighborhood, two networks, </a:t>
            </a:r>
            <a:r>
              <a:rPr lang="en-US" sz="2000" dirty="0"/>
              <a:t>directed and </a:t>
            </a:r>
            <a:r>
              <a:rPr lang="en-US" sz="2000" dirty="0" smtClean="0"/>
              <a:t>undirected, are constructed using </a:t>
            </a:r>
            <a:r>
              <a:rPr lang="en-US" sz="2000" i="1" dirty="0" smtClean="0"/>
              <a:t>following</a:t>
            </a:r>
            <a:r>
              <a:rPr lang="en-US" sz="2000" dirty="0" smtClean="0"/>
              <a:t> relationships. </a:t>
            </a:r>
          </a:p>
          <a:p>
            <a:endParaRPr lang="en-US" sz="2000" dirty="0"/>
          </a:p>
          <a:p>
            <a:r>
              <a:rPr lang="en-US" sz="2000" dirty="0" err="1" smtClean="0"/>
              <a:t>Infomap</a:t>
            </a:r>
            <a:r>
              <a:rPr lang="en-US" sz="2000" dirty="0" smtClean="0"/>
              <a:t> algorithm detected </a:t>
            </a:r>
            <a:r>
              <a:rPr lang="en-US" sz="2000" dirty="0"/>
              <a:t>a total of 2,283 </a:t>
            </a:r>
            <a:r>
              <a:rPr lang="en-US" sz="2000" dirty="0" smtClean="0"/>
              <a:t>communities.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85551"/>
            <a:ext cx="2057400" cy="273844"/>
          </a:xfrm>
        </p:spPr>
        <p:txBody>
          <a:bodyPr/>
          <a:lstStyle/>
          <a:p>
            <a:fld id="{204EFF77-B042-0B4B-8D7A-8296DA8B110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3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5310"/>
            <a:ext cx="8301990" cy="1419489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Topic Detection:</a:t>
            </a:r>
            <a:b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2800" b="1" dirty="0"/>
              <a:t>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L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atent </a:t>
            </a:r>
            <a:r>
              <a:rPr lang="en-US" sz="2800" dirty="0" err="1" smtClean="0">
                <a:solidFill>
                  <a:schemeClr val="accent1">
                    <a:lumMod val="75000"/>
                  </a:schemeClr>
                </a:solidFill>
              </a:rPr>
              <a:t>Dirichlet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 Allocation (LDA) is used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to detect topics of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interest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of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</a:rPr>
              <a:t>communities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05840" y="1801368"/>
            <a:ext cx="169164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Timeline for User </a:t>
            </a:r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998022"/>
              </p:ext>
            </p:extLst>
          </p:nvPr>
        </p:nvGraphicFramePr>
        <p:xfrm>
          <a:off x="1133856" y="2057654"/>
          <a:ext cx="1289304" cy="23774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89304"/>
              </a:tblGrid>
              <a:tr h="228568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1133856" y="2066544"/>
            <a:ext cx="1280160" cy="57607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Document 1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30808" y="2657856"/>
            <a:ext cx="1280160" cy="5974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Document 2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36904" y="3834384"/>
            <a:ext cx="1280160" cy="5974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Document k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856232" y="2926080"/>
            <a:ext cx="862584" cy="2407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342888" y="1826827"/>
            <a:ext cx="169164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Timeline for User n</a:t>
            </a:r>
            <a:endParaRPr lang="en-US" dirty="0"/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827980"/>
              </p:ext>
            </p:extLst>
          </p:nvPr>
        </p:nvGraphicFramePr>
        <p:xfrm>
          <a:off x="6480048" y="2101401"/>
          <a:ext cx="1289304" cy="23774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89304"/>
              </a:tblGrid>
              <a:tr h="228568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accent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285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5" name="Rectangle 24"/>
          <p:cNvSpPr/>
          <p:nvPr/>
        </p:nvSpPr>
        <p:spPr>
          <a:xfrm>
            <a:off x="6480048" y="2101147"/>
            <a:ext cx="1280160" cy="5974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Document 1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6486144" y="2710747"/>
            <a:ext cx="1280160" cy="59131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Document 2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6483096" y="3887275"/>
            <a:ext cx="1280160" cy="5974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Document h</a:t>
            </a:r>
            <a:endParaRPr lang="en-US" dirty="0"/>
          </a:p>
        </p:txBody>
      </p:sp>
      <p:sp>
        <p:nvSpPr>
          <p:cNvPr id="28" name="Can 27"/>
          <p:cNvSpPr/>
          <p:nvPr/>
        </p:nvSpPr>
        <p:spPr>
          <a:xfrm>
            <a:off x="4011168" y="2959608"/>
            <a:ext cx="932688" cy="109728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Topics for Comm. 1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1850136" y="2170176"/>
            <a:ext cx="862584" cy="2407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Soccer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1856232" y="2542032"/>
            <a:ext cx="862584" cy="2407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IT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1868424" y="3294888"/>
            <a:ext cx="862584" cy="2407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Weather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862328" y="3709416"/>
            <a:ext cx="862584" cy="2407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IT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6038088" y="2198683"/>
            <a:ext cx="862584" cy="2407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Fitness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6044184" y="2570539"/>
            <a:ext cx="862584" cy="2407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IT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6050280" y="2969827"/>
            <a:ext cx="862584" cy="2407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IT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6056376" y="3323395"/>
            <a:ext cx="862584" cy="2407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Fitness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050280" y="3756211"/>
            <a:ext cx="862584" cy="24079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245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7037E-7 L 0.24045 0.13549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14" y="6759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59259E-6 L 0.23872 0.06327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27" y="3148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3.95062E-6 L 0.24098 -0.01543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49" y="-77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1.11111E-6 L 0.23854 -0.08303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27" y="-4167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4.44444E-6 L 0.24046 -0.16358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14" y="-81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4.07407E-6 L -0.21754 0.12993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85" y="6481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1.85185E-6 L -0.21806 0.05771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51" y="287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2.71605E-6 L -0.2177 -0.0179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85" y="-895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-0.21945 -0.08858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72" y="-4444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6 L -0.2177 -0.17284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85" y="-86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0"/>
                            </p:stCondLst>
                            <p:childTnLst>
                              <p:par>
                                <p:cTn id="79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000"/>
                            </p:stCondLst>
                            <p:childTnLst>
                              <p:par>
                                <p:cTn id="82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000"/>
                            </p:stCondLst>
                            <p:childTnLst>
                              <p:par>
                                <p:cTn id="85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000"/>
                            </p:stCondLst>
                            <p:childTnLst>
                              <p:par>
                                <p:cTn id="8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000"/>
                            </p:stCondLst>
                            <p:childTnLst>
                              <p:par>
                                <p:cTn id="9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5" grpId="0" animBg="1"/>
      <p:bldP spid="15" grpId="1" animBg="1"/>
      <p:bldP spid="15" grpId="2" animBg="1"/>
      <p:bldP spid="25" grpId="0" animBg="1"/>
      <p:bldP spid="26" grpId="0" animBg="1"/>
      <p:bldP spid="27" grpId="0" animBg="1"/>
      <p:bldP spid="34" grpId="0" animBg="1"/>
      <p:bldP spid="34" grpId="1" animBg="1"/>
      <p:bldP spid="34" grpId="2" animBg="1"/>
      <p:bldP spid="35" grpId="0" animBg="1"/>
      <p:bldP spid="35" grpId="1" animBg="1"/>
      <p:bldP spid="35" grpId="2" animBg="1"/>
      <p:bldP spid="37" grpId="0" animBg="1"/>
      <p:bldP spid="37" grpId="1" animBg="1"/>
      <p:bldP spid="37" grpId="2" animBg="1"/>
      <p:bldP spid="38" grpId="0" animBg="1"/>
      <p:bldP spid="38" grpId="1" animBg="1"/>
      <p:bldP spid="38" grpId="2" animBg="1"/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  <p:bldP spid="41" grpId="0" animBg="1"/>
      <p:bldP spid="41" grpId="1" animBg="1"/>
      <p:bldP spid="41" grpId="2" animBg="1"/>
      <p:bldP spid="42" grpId="0" animBg="1"/>
      <p:bldP spid="42" grpId="1" animBg="1"/>
      <p:bldP spid="42" grpId="2" animBg="1"/>
      <p:bldP spid="43" grpId="0" animBg="1"/>
      <p:bldP spid="43" grpId="1" animBg="1"/>
      <p:bldP spid="43" grpId="2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707" y="166268"/>
            <a:ext cx="8340539" cy="654003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Examine H1 by computing entropy-based metrics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34749"/>
            <a:ext cx="7886700" cy="354045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Completeness</a:t>
            </a:r>
            <a:r>
              <a:rPr lang="en-US" sz="2000" dirty="0" smtClean="0"/>
              <a:t>: if </a:t>
            </a:r>
            <a:r>
              <a:rPr lang="en-US" sz="2000" dirty="0"/>
              <a:t>all documents of a community are </a:t>
            </a:r>
            <a:r>
              <a:rPr lang="en-US" sz="2000" dirty="0" smtClean="0"/>
              <a:t>about </a:t>
            </a:r>
            <a:r>
              <a:rPr lang="en-US" sz="2000" dirty="0"/>
              <a:t>the same </a:t>
            </a:r>
            <a:r>
              <a:rPr lang="en-US" sz="2000" dirty="0" smtClean="0"/>
              <a:t>topic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Homogeneity:</a:t>
            </a:r>
            <a:r>
              <a:rPr lang="en-US" sz="2000" dirty="0" smtClean="0"/>
              <a:t> if a topic </a:t>
            </a:r>
            <a:r>
              <a:rPr lang="en-US" sz="2000" dirty="0"/>
              <a:t>is only </a:t>
            </a:r>
            <a:r>
              <a:rPr lang="en-US" sz="2000" dirty="0" smtClean="0"/>
              <a:t>talked about in </a:t>
            </a:r>
            <a:r>
              <a:rPr lang="en-US" sz="2000" dirty="0"/>
              <a:t>a single </a:t>
            </a:r>
            <a:r>
              <a:rPr lang="en-US" sz="2000" dirty="0" smtClean="0"/>
              <a:t>community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Interpretation:</a:t>
            </a:r>
          </a:p>
          <a:p>
            <a:r>
              <a:rPr lang="en-US" sz="2000" dirty="0" smtClean="0"/>
              <a:t>Higher completeness: members of </a:t>
            </a:r>
            <a:r>
              <a:rPr lang="en-US" sz="2000" dirty="0"/>
              <a:t>a community are interested in the same </a:t>
            </a:r>
            <a:r>
              <a:rPr lang="en-US" sz="2000" dirty="0" smtClean="0"/>
              <a:t>topics. </a:t>
            </a:r>
          </a:p>
          <a:p>
            <a:r>
              <a:rPr lang="en-US" sz="2000" dirty="0"/>
              <a:t>Higher homogeneity: </a:t>
            </a:r>
            <a:r>
              <a:rPr lang="en-US" sz="2000" dirty="0" smtClean="0"/>
              <a:t>communities </a:t>
            </a:r>
            <a:r>
              <a:rPr lang="en-US" sz="2000" dirty="0"/>
              <a:t>have distinguishable topics of interest. 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0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Validate H1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by comparing metrics with those of Null model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25600"/>
            <a:ext cx="8515350" cy="5249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Null model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smtClean="0"/>
              <a:t>is a random partitioning of documents into clusters.</a:t>
            </a:r>
          </a:p>
          <a:p>
            <a:pPr marL="0" indent="0">
              <a:buNone/>
            </a:pPr>
            <a:endParaRPr lang="en-US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18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80432" y="2700327"/>
            <a:ext cx="19872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</a:rPr>
              <a:t>Random Network</a:t>
            </a:r>
          </a:p>
          <a:p>
            <a:r>
              <a:rPr lang="en-US" sz="1800" u="sng" dirty="0" smtClean="0"/>
              <a:t>Comm. 1</a:t>
            </a:r>
          </a:p>
          <a:p>
            <a:r>
              <a:rPr lang="en-US" sz="1800" dirty="0" smtClean="0"/>
              <a:t>IT: 90</a:t>
            </a:r>
          </a:p>
          <a:p>
            <a:r>
              <a:rPr lang="en-US" sz="1800" dirty="0" smtClean="0"/>
              <a:t>Weather: 35</a:t>
            </a:r>
          </a:p>
          <a:p>
            <a:r>
              <a:rPr lang="en-US" sz="1800" dirty="0" smtClean="0"/>
              <a:t>Fitness: 100</a:t>
            </a:r>
            <a:endParaRPr lang="en-US" sz="1800" dirty="0"/>
          </a:p>
          <a:p>
            <a:r>
              <a:rPr lang="en-US" sz="1800" dirty="0" smtClean="0"/>
              <a:t>Art: 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94120" y="2962455"/>
            <a:ext cx="23042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u="sng" dirty="0" smtClean="0"/>
              <a:t>Comm. 2</a:t>
            </a:r>
          </a:p>
          <a:p>
            <a:r>
              <a:rPr lang="en-US" sz="1800" dirty="0" smtClean="0"/>
              <a:t>Weather: 35</a:t>
            </a:r>
          </a:p>
          <a:p>
            <a:r>
              <a:rPr lang="en-US" sz="1800" dirty="0" smtClean="0"/>
              <a:t>IT: 110</a:t>
            </a:r>
          </a:p>
          <a:p>
            <a:r>
              <a:rPr lang="en-US" sz="1800" dirty="0" smtClean="0"/>
              <a:t>Art: 15</a:t>
            </a:r>
          </a:p>
          <a:p>
            <a:r>
              <a:rPr lang="en-US" sz="1800" dirty="0" smtClean="0"/>
              <a:t>Fitness: 100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25296" y="2730807"/>
            <a:ext cx="19872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</a:rPr>
              <a:t>Network 1</a:t>
            </a:r>
          </a:p>
          <a:p>
            <a:r>
              <a:rPr lang="en-US" sz="1800" u="sng" dirty="0" smtClean="0"/>
              <a:t>Comm. 1</a:t>
            </a:r>
          </a:p>
          <a:p>
            <a:r>
              <a:rPr lang="en-US" sz="1800" dirty="0" smtClean="0"/>
              <a:t>IT: 200</a:t>
            </a:r>
          </a:p>
          <a:p>
            <a:r>
              <a:rPr lang="en-US" sz="1800" dirty="0" smtClean="0"/>
              <a:t>Weather: 50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538984" y="2992935"/>
            <a:ext cx="23622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u="sng" dirty="0" smtClean="0"/>
              <a:t>Comm. 2</a:t>
            </a:r>
          </a:p>
          <a:p>
            <a:r>
              <a:rPr lang="en-US" sz="1800" dirty="0"/>
              <a:t>Fitness: </a:t>
            </a:r>
            <a:r>
              <a:rPr lang="en-US" sz="1800" dirty="0" smtClean="0"/>
              <a:t>200</a:t>
            </a:r>
          </a:p>
          <a:p>
            <a:r>
              <a:rPr lang="en-US" sz="1800" dirty="0"/>
              <a:t>Art: </a:t>
            </a:r>
            <a:r>
              <a:rPr lang="en-US" sz="1800" dirty="0" smtClean="0"/>
              <a:t>30</a:t>
            </a:r>
          </a:p>
          <a:p>
            <a:r>
              <a:rPr lang="en-US" sz="1800" dirty="0" smtClean="0"/>
              <a:t>Weather: 20</a:t>
            </a:r>
          </a:p>
        </p:txBody>
      </p:sp>
    </p:spTree>
    <p:extLst>
      <p:ext uri="{BB962C8B-B14F-4D97-AF65-F5344CB8AC3E}">
        <p14:creationId xmlns:p14="http://schemas.microsoft.com/office/powerpoint/2010/main" val="115542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1385623"/>
          </a:xfrm>
        </p:spPr>
        <p:txBody>
          <a:bodyPr>
            <a:normAutofit fontScale="90000"/>
          </a:bodyPr>
          <a:lstStyle/>
          <a:p>
            <a:pPr marL="0" indent="0"/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First </a:t>
            </a:r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</a:rPr>
              <a:t>hypothesis 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is satisfied: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T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opics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of interest of users within a networked community are shared among its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members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19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2099165" y="2048934"/>
            <a:ext cx="4775767" cy="2872499"/>
            <a:chOff x="2031432" y="1925988"/>
            <a:chExt cx="4936295" cy="2775312"/>
          </a:xfrm>
        </p:grpSpPr>
        <p:pic>
          <p:nvPicPr>
            <p:cNvPr id="8" name="Content Placeholder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1432" y="1925988"/>
              <a:ext cx="4936295" cy="2775312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128247" y="3669553"/>
              <a:ext cx="510989" cy="887506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132730" y="2150035"/>
              <a:ext cx="510989" cy="1308853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351866" y="1896534"/>
            <a:ext cx="172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Homogeneity</a:t>
            </a:r>
            <a:endParaRPr lang="en-US" sz="1800" dirty="0"/>
          </a:p>
        </p:txBody>
      </p:sp>
      <p:sp>
        <p:nvSpPr>
          <p:cNvPr id="12" name="TextBox 11"/>
          <p:cNvSpPr txBox="1"/>
          <p:nvPr/>
        </p:nvSpPr>
        <p:spPr>
          <a:xfrm>
            <a:off x="4555066" y="3708400"/>
            <a:ext cx="172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Completeness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8692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Online 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social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networks are a 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propitious medium to spread spam and malicious content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94" y="3278389"/>
            <a:ext cx="3589250" cy="917689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349625" y="1378474"/>
            <a:ext cx="3991664" cy="1174736"/>
            <a:chOff x="1198880" y="2044700"/>
            <a:chExt cx="6847840" cy="150114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36" b="-281"/>
            <a:stretch/>
          </p:blipFill>
          <p:spPr>
            <a:xfrm>
              <a:off x="1198880" y="2044700"/>
              <a:ext cx="6847840" cy="150114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2915920" y="2184400"/>
              <a:ext cx="5110480" cy="2844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128" y="3205985"/>
            <a:ext cx="3304464" cy="1051245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565210" y="1602873"/>
            <a:ext cx="4021026" cy="1305167"/>
            <a:chOff x="5308093" y="2888121"/>
            <a:chExt cx="3310301" cy="1088858"/>
          </a:xfrm>
          <a:solidFill>
            <a:schemeClr val="bg1"/>
          </a:solidFill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08093" y="2888121"/>
              <a:ext cx="3310301" cy="1088858"/>
            </a:xfrm>
            <a:prstGeom prst="rect">
              <a:avLst/>
            </a:prstGeom>
            <a:grpFill/>
            <a:ln>
              <a:noFill/>
            </a:ln>
          </p:spPr>
        </p:pic>
        <p:sp>
          <p:nvSpPr>
            <p:cNvPr id="13" name="Rectangle 12"/>
            <p:cNvSpPr/>
            <p:nvPr/>
          </p:nvSpPr>
          <p:spPr>
            <a:xfrm>
              <a:off x="7799832" y="3118104"/>
              <a:ext cx="438912" cy="2560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585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POISED constructs a probabilistic model based on diffusion of messages throughout parties of 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interest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20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" y="2137371"/>
            <a:ext cx="7912376" cy="1538518"/>
          </a:xfrm>
        </p:spPr>
      </p:pic>
      <p:sp>
        <p:nvSpPr>
          <p:cNvPr id="3" name="Down Arrow 2"/>
          <p:cNvSpPr/>
          <p:nvPr/>
        </p:nvSpPr>
        <p:spPr>
          <a:xfrm>
            <a:off x="5872480" y="1706880"/>
            <a:ext cx="294640" cy="41656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91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21</a:t>
            </a:fld>
            <a:endParaRPr lang="en-US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7480" y="1072471"/>
            <a:ext cx="6669405" cy="4080510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1686597" y="2684101"/>
            <a:ext cx="1062990" cy="1148715"/>
            <a:chOff x="1927860" y="3779520"/>
            <a:chExt cx="1417320" cy="1531620"/>
          </a:xfrm>
        </p:grpSpPr>
        <p:sp>
          <p:nvSpPr>
            <p:cNvPr id="69" name="Triangle 68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1" name="Triangle 70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5" name="Triangle 74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9" name="Triangle 78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2" name="Triangle 81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3" name="Triangle 82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5" name="Triangle 84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6" name="Triangle 8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7" name="Triangle 86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8" name="Triangle 87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6072288" y="3758521"/>
            <a:ext cx="777240" cy="691515"/>
            <a:chOff x="2308860" y="3947160"/>
            <a:chExt cx="1036320" cy="922020"/>
          </a:xfrm>
        </p:grpSpPr>
        <p:sp>
          <p:nvSpPr>
            <p:cNvPr id="123" name="Triangle 122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4" name="Triangle 123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5" name="Triangle 124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6" name="Triangle 125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7" name="Triangle 126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8" name="Triangle 127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9" name="Triangle 12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6301269" y="1819231"/>
            <a:ext cx="845820" cy="1005840"/>
            <a:chOff x="1927860" y="3947160"/>
            <a:chExt cx="1127760" cy="1341120"/>
          </a:xfrm>
        </p:grpSpPr>
        <p:sp>
          <p:nvSpPr>
            <p:cNvPr id="77" name="Triangle 76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0" name="Triangle 79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9" name="Triangle 88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91" name="Triangle 90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</a:rPr>
              <a:t>Employed 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four-gram </a:t>
            </a:r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</a:rPr>
              <a:t>analysis to Identify groups 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of similar messages </a:t>
            </a:r>
          </a:p>
        </p:txBody>
      </p:sp>
      <p:sp>
        <p:nvSpPr>
          <p:cNvPr id="5" name="Rectangle 4"/>
          <p:cNvSpPr/>
          <p:nvPr/>
        </p:nvSpPr>
        <p:spPr>
          <a:xfrm>
            <a:off x="694267" y="1700540"/>
            <a:ext cx="50122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chemeClr val="accent2">
                    <a:lumMod val="75000"/>
                  </a:schemeClr>
                </a:solidFill>
              </a:rPr>
              <a:t>Four-gram analysis: </a:t>
            </a:r>
            <a:r>
              <a:rPr lang="en-US" sz="1800" dirty="0" smtClean="0"/>
              <a:t>messages that share </a:t>
            </a:r>
            <a:r>
              <a:rPr lang="en-US" sz="1800" dirty="0"/>
              <a:t>four or more consecutive words are clustered together.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23586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Manually labeled the top 5000 </a:t>
            </a:r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</a:rPr>
              <a:t>groups</a:t>
            </a:r>
            <a:endParaRPr lang="en-US" sz="3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1181957"/>
          </a:xfrm>
        </p:spPr>
        <p:txBody>
          <a:bodyPr>
            <a:normAutofit/>
          </a:bodyPr>
          <a:lstStyle/>
          <a:p>
            <a:r>
              <a:rPr lang="en-US" sz="2000" dirty="0"/>
              <a:t>A group of 14 security researchers </a:t>
            </a:r>
            <a:endParaRPr lang="en-US" sz="2000" dirty="0" smtClean="0"/>
          </a:p>
          <a:p>
            <a:r>
              <a:rPr lang="en-US" sz="2000" dirty="0" smtClean="0"/>
              <a:t>Categories are: </a:t>
            </a:r>
            <a:r>
              <a:rPr lang="en-US" sz="2000" dirty="0"/>
              <a:t>spam, </a:t>
            </a:r>
            <a:r>
              <a:rPr lang="en-US" sz="2000" dirty="0" smtClean="0"/>
              <a:t>app, </a:t>
            </a:r>
            <a:r>
              <a:rPr lang="en-US" sz="2000" dirty="0"/>
              <a:t>quote and normal. 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60" y="2194030"/>
            <a:ext cx="7660672" cy="279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912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71" y="18351"/>
            <a:ext cx="9009529" cy="70779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The probabilistic table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represents parties 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of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interest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23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573306" y="653129"/>
            <a:ext cx="5791195" cy="2923789"/>
            <a:chOff x="457199" y="1728889"/>
            <a:chExt cx="5979459" cy="308515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0989" y="1728889"/>
              <a:ext cx="4946097" cy="308515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457199" y="2017060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1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2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455457" y="3675531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2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3</a:t>
              </a:r>
              <a:endParaRPr lang="en-US" sz="1800" baseline="-25000" dirty="0" smtClean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70928" y="1958790"/>
              <a:ext cx="146573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</a:t>
              </a:r>
              <a:r>
                <a:rPr lang="en-US" sz="1800" u="sng" dirty="0"/>
                <a:t>3</a:t>
              </a:r>
              <a:r>
                <a:rPr lang="en-US" sz="1800" u="sng" dirty="0" smtClean="0"/>
                <a:t>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4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5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616956" y="1885083"/>
            <a:ext cx="788324" cy="868511"/>
            <a:chOff x="1927860" y="3779520"/>
            <a:chExt cx="1417320" cy="1531620"/>
          </a:xfrm>
        </p:grpSpPr>
        <p:sp>
          <p:nvSpPr>
            <p:cNvPr id="12" name="Triangle 11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3" name="Triangle 12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Triangle 13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5" name="Triangle 14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6" name="Triangle 15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7" name="Triangle 16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" name="Triangle 1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0" name="Triangle 19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851587" y="2589839"/>
            <a:ext cx="809401" cy="657305"/>
            <a:chOff x="2276786" y="3710020"/>
            <a:chExt cx="1455213" cy="1159160"/>
          </a:xfrm>
        </p:grpSpPr>
        <p:sp>
          <p:nvSpPr>
            <p:cNvPr id="23" name="Triangle 22"/>
            <p:cNvSpPr/>
            <p:nvPr/>
          </p:nvSpPr>
          <p:spPr>
            <a:xfrm>
              <a:off x="2276786" y="4008909"/>
              <a:ext cx="289561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2871700" y="4598275"/>
              <a:ext cx="289559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7" name="Triangle 26"/>
            <p:cNvSpPr/>
            <p:nvPr/>
          </p:nvSpPr>
          <p:spPr>
            <a:xfrm>
              <a:off x="2766060" y="3710020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8" name="Triangle 27"/>
            <p:cNvSpPr/>
            <p:nvPr/>
          </p:nvSpPr>
          <p:spPr>
            <a:xfrm>
              <a:off x="3442440" y="4307862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9" name="Triangle 2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039157" y="2159663"/>
            <a:ext cx="3983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g</a:t>
            </a:r>
            <a:r>
              <a:rPr lang="en-US" sz="1800" baseline="-25000" dirty="0" smtClean="0"/>
              <a:t>1</a:t>
            </a:r>
            <a:endParaRPr lang="en-US" sz="1800" baseline="-25000" dirty="0"/>
          </a:p>
        </p:txBody>
      </p:sp>
      <p:sp>
        <p:nvSpPr>
          <p:cNvPr id="31" name="Triangle 30"/>
          <p:cNvSpPr/>
          <p:nvPr/>
        </p:nvSpPr>
        <p:spPr>
          <a:xfrm>
            <a:off x="5021828" y="3264633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2" name="Triangle 31"/>
          <p:cNvSpPr/>
          <p:nvPr/>
        </p:nvSpPr>
        <p:spPr>
          <a:xfrm>
            <a:off x="5281804" y="3282563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3" name="Triangle 32"/>
          <p:cNvSpPr/>
          <p:nvPr/>
        </p:nvSpPr>
        <p:spPr>
          <a:xfrm>
            <a:off x="4761852" y="2977763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grpSp>
        <p:nvGrpSpPr>
          <p:cNvPr id="34" name="Group 33"/>
          <p:cNvGrpSpPr/>
          <p:nvPr/>
        </p:nvGrpSpPr>
        <p:grpSpPr>
          <a:xfrm>
            <a:off x="1809697" y="1889566"/>
            <a:ext cx="788324" cy="868511"/>
            <a:chOff x="1927860" y="3779520"/>
            <a:chExt cx="1417320" cy="1531620"/>
          </a:xfrm>
        </p:grpSpPr>
        <p:sp>
          <p:nvSpPr>
            <p:cNvPr id="35" name="Triangle 34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6" name="Triangle 35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7" name="Triangle 36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8" name="Triangle 37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9" name="Triangle 38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4" name="Triangle 43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aphicFrame>
        <p:nvGraphicFramePr>
          <p:cNvPr id="6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2979845"/>
              </p:ext>
            </p:extLst>
          </p:nvPr>
        </p:nvGraphicFramePr>
        <p:xfrm>
          <a:off x="1187327" y="3539117"/>
          <a:ext cx="638735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953"/>
                <a:gridCol w="833718"/>
                <a:gridCol w="806823"/>
                <a:gridCol w="779930"/>
                <a:gridCol w="793376"/>
                <a:gridCol w="833718"/>
                <a:gridCol w="551329"/>
                <a:gridCol w="88750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Groups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err="1" smtClean="0">
                          <a:solidFill>
                            <a:schemeClr val="tx1"/>
                          </a:solidFill>
                        </a:rPr>
                        <a:t>k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32931" y="1913467"/>
            <a:ext cx="965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20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  <p:sp>
        <p:nvSpPr>
          <p:cNvPr id="45" name="TextBox 44"/>
          <p:cNvSpPr txBox="1"/>
          <p:nvPr/>
        </p:nvSpPr>
        <p:spPr>
          <a:xfrm>
            <a:off x="4724399" y="2167467"/>
            <a:ext cx="1422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1</a:t>
            </a:r>
            <a:r>
              <a:rPr lang="en-US" sz="1800" dirty="0" smtClean="0"/>
              <a:t>0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579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" grpId="0"/>
      <p:bldP spid="4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71" y="18351"/>
            <a:ext cx="9009529" cy="70779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The probabilistic table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represents parties 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of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interest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24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573306" y="653129"/>
            <a:ext cx="5791195" cy="2923789"/>
            <a:chOff x="457199" y="1728889"/>
            <a:chExt cx="5979459" cy="308515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0989" y="1728889"/>
              <a:ext cx="4946097" cy="308515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457199" y="2017060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1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2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455457" y="3675531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2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3</a:t>
              </a:r>
              <a:endParaRPr lang="en-US" sz="1800" baseline="-25000" dirty="0" smtClean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70928" y="1958790"/>
              <a:ext cx="146573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</a:t>
              </a:r>
              <a:r>
                <a:rPr lang="en-US" sz="1800" u="sng" dirty="0"/>
                <a:t>3</a:t>
              </a:r>
              <a:r>
                <a:rPr lang="en-US" sz="1800" u="sng" dirty="0" smtClean="0"/>
                <a:t>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4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5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616956" y="1885083"/>
            <a:ext cx="788324" cy="868511"/>
            <a:chOff x="1927860" y="3779520"/>
            <a:chExt cx="1417320" cy="1531620"/>
          </a:xfrm>
        </p:grpSpPr>
        <p:sp>
          <p:nvSpPr>
            <p:cNvPr id="12" name="Triangle 11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3" name="Triangle 12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Triangle 13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5" name="Triangle 14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6" name="Triangle 15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7" name="Triangle 16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" name="Triangle 1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0" name="Triangle 19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851587" y="2589839"/>
            <a:ext cx="809401" cy="657305"/>
            <a:chOff x="2276786" y="3710020"/>
            <a:chExt cx="1455213" cy="1159160"/>
          </a:xfrm>
        </p:grpSpPr>
        <p:sp>
          <p:nvSpPr>
            <p:cNvPr id="23" name="Triangle 22"/>
            <p:cNvSpPr/>
            <p:nvPr/>
          </p:nvSpPr>
          <p:spPr>
            <a:xfrm>
              <a:off x="2276786" y="4008909"/>
              <a:ext cx="289561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2871700" y="4598275"/>
              <a:ext cx="289559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7" name="Triangle 26"/>
            <p:cNvSpPr/>
            <p:nvPr/>
          </p:nvSpPr>
          <p:spPr>
            <a:xfrm>
              <a:off x="2766060" y="3710020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8" name="Triangle 27"/>
            <p:cNvSpPr/>
            <p:nvPr/>
          </p:nvSpPr>
          <p:spPr>
            <a:xfrm>
              <a:off x="3442440" y="4307862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9" name="Triangle 2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039157" y="2159663"/>
            <a:ext cx="3983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g</a:t>
            </a:r>
            <a:r>
              <a:rPr lang="en-US" sz="1800" baseline="-25000" dirty="0" smtClean="0"/>
              <a:t>1</a:t>
            </a:r>
            <a:endParaRPr lang="en-US" sz="1800" baseline="-25000" dirty="0"/>
          </a:p>
        </p:txBody>
      </p:sp>
      <p:sp>
        <p:nvSpPr>
          <p:cNvPr id="31" name="Triangle 30"/>
          <p:cNvSpPr/>
          <p:nvPr/>
        </p:nvSpPr>
        <p:spPr>
          <a:xfrm>
            <a:off x="5021828" y="3264633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2" name="Triangle 31"/>
          <p:cNvSpPr/>
          <p:nvPr/>
        </p:nvSpPr>
        <p:spPr>
          <a:xfrm>
            <a:off x="5281804" y="3282563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3" name="Triangle 32"/>
          <p:cNvSpPr/>
          <p:nvPr/>
        </p:nvSpPr>
        <p:spPr>
          <a:xfrm>
            <a:off x="4761852" y="2977763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grpSp>
        <p:nvGrpSpPr>
          <p:cNvPr id="34" name="Group 33"/>
          <p:cNvGrpSpPr/>
          <p:nvPr/>
        </p:nvGrpSpPr>
        <p:grpSpPr>
          <a:xfrm>
            <a:off x="1809697" y="1889566"/>
            <a:ext cx="788324" cy="868511"/>
            <a:chOff x="1927860" y="3779520"/>
            <a:chExt cx="1417320" cy="1531620"/>
          </a:xfrm>
        </p:grpSpPr>
        <p:sp>
          <p:nvSpPr>
            <p:cNvPr id="35" name="Triangle 34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6" name="Triangle 35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7" name="Triangle 36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8" name="Triangle 37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9" name="Triangle 38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4" name="Triangle 43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aphicFrame>
        <p:nvGraphicFramePr>
          <p:cNvPr id="6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9049164"/>
              </p:ext>
            </p:extLst>
          </p:nvPr>
        </p:nvGraphicFramePr>
        <p:xfrm>
          <a:off x="1187322" y="3539117"/>
          <a:ext cx="638735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953"/>
                <a:gridCol w="833718"/>
                <a:gridCol w="806823"/>
                <a:gridCol w="779930"/>
                <a:gridCol w="793376"/>
                <a:gridCol w="833718"/>
                <a:gridCol w="551329"/>
                <a:gridCol w="88750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Groups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err="1" smtClean="0">
                          <a:solidFill>
                            <a:schemeClr val="tx1"/>
                          </a:solidFill>
                        </a:rPr>
                        <a:t>k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</a:t>
                      </a:r>
                      <a:r>
                        <a:rPr lang="en-US" sz="1800" baseline="-25000" dirty="0" smtClean="0"/>
                        <a:t>1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…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1032931" y="1913467"/>
            <a:ext cx="965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20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  <p:sp>
        <p:nvSpPr>
          <p:cNvPr id="46" name="TextBox 45"/>
          <p:cNvSpPr txBox="1"/>
          <p:nvPr/>
        </p:nvSpPr>
        <p:spPr>
          <a:xfrm>
            <a:off x="4724399" y="2167467"/>
            <a:ext cx="1422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1</a:t>
            </a:r>
            <a:r>
              <a:rPr lang="en-US" sz="1800" dirty="0" smtClean="0"/>
              <a:t>0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  <p:sp>
        <p:nvSpPr>
          <p:cNvPr id="5" name="Rectangle 4"/>
          <p:cNvSpPr/>
          <p:nvPr/>
        </p:nvSpPr>
        <p:spPr>
          <a:xfrm>
            <a:off x="1913467" y="1286933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5774263" y="2861731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2150535" y="3979330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913469" y="1557864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2963340" y="3979333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158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5" grpId="0" animBg="1"/>
      <p:bldP spid="5" grpId="1" animBg="1"/>
      <p:bldP spid="48" grpId="0" animBg="1"/>
      <p:bldP spid="48" grpId="1" animBg="1"/>
      <p:bldP spid="49" grpId="0" animBg="1"/>
      <p:bldP spid="49" grpId="1" animBg="1"/>
      <p:bldP spid="51" grpId="0" animBg="1"/>
      <p:bldP spid="5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71" y="18351"/>
            <a:ext cx="9009529" cy="70779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The probabilistic table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represents parties 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of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interest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25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573306" y="653129"/>
            <a:ext cx="5791195" cy="2923789"/>
            <a:chOff x="457199" y="1728889"/>
            <a:chExt cx="5979459" cy="308515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0989" y="1728889"/>
              <a:ext cx="4946097" cy="308515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457199" y="2017060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1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2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455457" y="3675531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2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3</a:t>
              </a:r>
              <a:endParaRPr lang="en-US" sz="1800" baseline="-25000" dirty="0" smtClean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70928" y="1958790"/>
              <a:ext cx="146573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</a:t>
              </a:r>
              <a:r>
                <a:rPr lang="en-US" sz="1800" u="sng" dirty="0"/>
                <a:t>3</a:t>
              </a:r>
              <a:r>
                <a:rPr lang="en-US" sz="1800" u="sng" dirty="0" smtClean="0"/>
                <a:t>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4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5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039157" y="2159663"/>
            <a:ext cx="39836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g</a:t>
            </a:r>
            <a:r>
              <a:rPr lang="en-US" sz="1600" baseline="-25000" dirty="0" smtClean="0"/>
              <a:t>1</a:t>
            </a:r>
            <a:endParaRPr lang="en-US" sz="1600" baseline="-25000" dirty="0"/>
          </a:p>
        </p:txBody>
      </p:sp>
      <p:grpSp>
        <p:nvGrpSpPr>
          <p:cNvPr id="45" name="Group 44"/>
          <p:cNvGrpSpPr/>
          <p:nvPr/>
        </p:nvGrpSpPr>
        <p:grpSpPr>
          <a:xfrm>
            <a:off x="5318935" y="1385546"/>
            <a:ext cx="543978" cy="470154"/>
            <a:chOff x="2308860" y="4084320"/>
            <a:chExt cx="1036320" cy="784860"/>
          </a:xfrm>
          <a:solidFill>
            <a:srgbClr val="002060"/>
          </a:solidFill>
        </p:grpSpPr>
        <p:sp>
          <p:nvSpPr>
            <p:cNvPr id="46" name="Triangle 45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8" name="Triangle 47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9" name="Triangle 48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0" name="Triangle 49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901432" y="1844495"/>
            <a:ext cx="707293" cy="1024218"/>
            <a:chOff x="758437" y="3068172"/>
            <a:chExt cx="707293" cy="1024218"/>
          </a:xfrm>
        </p:grpSpPr>
        <p:grpSp>
          <p:nvGrpSpPr>
            <p:cNvPr id="52" name="Group 51"/>
            <p:cNvGrpSpPr/>
            <p:nvPr/>
          </p:nvGrpSpPr>
          <p:grpSpPr>
            <a:xfrm>
              <a:off x="758437" y="3068172"/>
              <a:ext cx="707293" cy="871818"/>
              <a:chOff x="1927860" y="3779520"/>
              <a:chExt cx="1417320" cy="1684020"/>
            </a:xfrm>
            <a:solidFill>
              <a:srgbClr val="002060"/>
            </a:solidFill>
          </p:grpSpPr>
          <p:sp>
            <p:nvSpPr>
              <p:cNvPr id="56" name="Triangle 55"/>
              <p:cNvSpPr/>
              <p:nvPr/>
            </p:nvSpPr>
            <p:spPr>
              <a:xfrm>
                <a:off x="2446020" y="419862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7" name="Triangle 56"/>
              <p:cNvSpPr/>
              <p:nvPr/>
            </p:nvSpPr>
            <p:spPr>
              <a:xfrm>
                <a:off x="2598420" y="377952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8" name="Triangle 57"/>
              <p:cNvSpPr/>
              <p:nvPr/>
            </p:nvSpPr>
            <p:spPr>
              <a:xfrm>
                <a:off x="1927860" y="509778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9" name="Triangle 58"/>
              <p:cNvSpPr/>
              <p:nvPr/>
            </p:nvSpPr>
            <p:spPr>
              <a:xfrm>
                <a:off x="2750820" y="450342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0" name="Triangle 59"/>
              <p:cNvSpPr/>
              <p:nvPr/>
            </p:nvSpPr>
            <p:spPr>
              <a:xfrm>
                <a:off x="3055620" y="423672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1" name="Triangle 60"/>
              <p:cNvSpPr/>
              <p:nvPr/>
            </p:nvSpPr>
            <p:spPr>
              <a:xfrm>
                <a:off x="2308860" y="467868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2" name="Triangle 61"/>
              <p:cNvSpPr/>
              <p:nvPr/>
            </p:nvSpPr>
            <p:spPr>
              <a:xfrm>
                <a:off x="2286000" y="527304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53" name="Triangle 52"/>
            <p:cNvSpPr/>
            <p:nvPr/>
          </p:nvSpPr>
          <p:spPr>
            <a:xfrm>
              <a:off x="1089562" y="3751722"/>
              <a:ext cx="144501" cy="98622"/>
            </a:xfrm>
            <a:prstGeom prst="triangl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54" name="Triangle 53"/>
            <p:cNvSpPr/>
            <p:nvPr/>
          </p:nvSpPr>
          <p:spPr>
            <a:xfrm>
              <a:off x="1076115" y="3913086"/>
              <a:ext cx="144501" cy="98622"/>
            </a:xfrm>
            <a:prstGeom prst="triangl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55" name="Triangle 54"/>
            <p:cNvSpPr/>
            <p:nvPr/>
          </p:nvSpPr>
          <p:spPr>
            <a:xfrm>
              <a:off x="780281" y="3993768"/>
              <a:ext cx="144501" cy="98622"/>
            </a:xfrm>
            <a:prstGeom prst="triangl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4043640" y="2164146"/>
            <a:ext cx="3983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g</a:t>
            </a:r>
            <a:r>
              <a:rPr lang="en-US" sz="1800" baseline="-25000" dirty="0"/>
              <a:t>2</a:t>
            </a:r>
          </a:p>
        </p:txBody>
      </p:sp>
      <p:graphicFrame>
        <p:nvGraphicFramePr>
          <p:cNvPr id="6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636615"/>
              </p:ext>
            </p:extLst>
          </p:nvPr>
        </p:nvGraphicFramePr>
        <p:xfrm>
          <a:off x="1187325" y="3539117"/>
          <a:ext cx="638735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953"/>
                <a:gridCol w="833718"/>
                <a:gridCol w="806823"/>
                <a:gridCol w="779930"/>
                <a:gridCol w="793376"/>
                <a:gridCol w="833718"/>
                <a:gridCol w="551329"/>
                <a:gridCol w="88750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Groups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err="1" smtClean="0">
                          <a:solidFill>
                            <a:schemeClr val="tx1"/>
                          </a:solidFill>
                        </a:rPr>
                        <a:t>k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</a:t>
                      </a:r>
                      <a:r>
                        <a:rPr lang="en-US" sz="1800" baseline="-25000" dirty="0" smtClean="0"/>
                        <a:t>1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30/60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20/60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10/60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…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1032931" y="1913467"/>
            <a:ext cx="965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10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  <p:sp>
        <p:nvSpPr>
          <p:cNvPr id="32" name="TextBox 31"/>
          <p:cNvSpPr txBox="1"/>
          <p:nvPr/>
        </p:nvSpPr>
        <p:spPr>
          <a:xfrm>
            <a:off x="5113866" y="677333"/>
            <a:ext cx="1422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5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39056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31" grpId="0"/>
      <p:bldP spid="3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71" y="18351"/>
            <a:ext cx="9009529" cy="70779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The probabilistic table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represents parties 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of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interest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26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573306" y="653129"/>
            <a:ext cx="5791195" cy="2923789"/>
            <a:chOff x="457199" y="1728889"/>
            <a:chExt cx="5979459" cy="308515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0989" y="1728889"/>
              <a:ext cx="4946097" cy="308515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457199" y="2017060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1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2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455457" y="3675531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2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3</a:t>
              </a:r>
              <a:endParaRPr lang="en-US" sz="1800" baseline="-25000" dirty="0" smtClean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70928" y="1958790"/>
              <a:ext cx="146573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</a:t>
              </a:r>
              <a:r>
                <a:rPr lang="en-US" sz="1800" u="sng" dirty="0"/>
                <a:t>3</a:t>
              </a:r>
              <a:r>
                <a:rPr lang="en-US" sz="1800" u="sng" dirty="0" smtClean="0"/>
                <a:t>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4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5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039157" y="2159663"/>
            <a:ext cx="39836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g</a:t>
            </a:r>
            <a:r>
              <a:rPr lang="en-US" sz="1600" baseline="-25000" dirty="0" smtClean="0"/>
              <a:t>1</a:t>
            </a:r>
            <a:endParaRPr lang="en-US" sz="1600" baseline="-25000" dirty="0"/>
          </a:p>
        </p:txBody>
      </p:sp>
      <p:grpSp>
        <p:nvGrpSpPr>
          <p:cNvPr id="45" name="Group 44"/>
          <p:cNvGrpSpPr/>
          <p:nvPr/>
        </p:nvGrpSpPr>
        <p:grpSpPr>
          <a:xfrm>
            <a:off x="5318935" y="1385546"/>
            <a:ext cx="543978" cy="470154"/>
            <a:chOff x="2308860" y="4084320"/>
            <a:chExt cx="1036320" cy="784860"/>
          </a:xfrm>
          <a:solidFill>
            <a:srgbClr val="002060"/>
          </a:solidFill>
        </p:grpSpPr>
        <p:sp>
          <p:nvSpPr>
            <p:cNvPr id="46" name="Triangle 45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8" name="Triangle 47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9" name="Triangle 48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0" name="Triangle 49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901432" y="1844495"/>
            <a:ext cx="707293" cy="1024218"/>
            <a:chOff x="758437" y="3068172"/>
            <a:chExt cx="707293" cy="1024218"/>
          </a:xfrm>
        </p:grpSpPr>
        <p:grpSp>
          <p:nvGrpSpPr>
            <p:cNvPr id="52" name="Group 51"/>
            <p:cNvGrpSpPr/>
            <p:nvPr/>
          </p:nvGrpSpPr>
          <p:grpSpPr>
            <a:xfrm>
              <a:off x="758437" y="3068172"/>
              <a:ext cx="707293" cy="871818"/>
              <a:chOff x="1927860" y="3779520"/>
              <a:chExt cx="1417320" cy="1684020"/>
            </a:xfrm>
            <a:solidFill>
              <a:srgbClr val="002060"/>
            </a:solidFill>
          </p:grpSpPr>
          <p:sp>
            <p:nvSpPr>
              <p:cNvPr id="56" name="Triangle 55"/>
              <p:cNvSpPr/>
              <p:nvPr/>
            </p:nvSpPr>
            <p:spPr>
              <a:xfrm>
                <a:off x="2446020" y="419862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7" name="Triangle 56"/>
              <p:cNvSpPr/>
              <p:nvPr/>
            </p:nvSpPr>
            <p:spPr>
              <a:xfrm>
                <a:off x="2598420" y="377952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8" name="Triangle 57"/>
              <p:cNvSpPr/>
              <p:nvPr/>
            </p:nvSpPr>
            <p:spPr>
              <a:xfrm>
                <a:off x="1927860" y="509778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9" name="Triangle 58"/>
              <p:cNvSpPr/>
              <p:nvPr/>
            </p:nvSpPr>
            <p:spPr>
              <a:xfrm>
                <a:off x="2750820" y="450342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0" name="Triangle 59"/>
              <p:cNvSpPr/>
              <p:nvPr/>
            </p:nvSpPr>
            <p:spPr>
              <a:xfrm>
                <a:off x="3055620" y="423672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1" name="Triangle 60"/>
              <p:cNvSpPr/>
              <p:nvPr/>
            </p:nvSpPr>
            <p:spPr>
              <a:xfrm>
                <a:off x="2308860" y="467868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2" name="Triangle 61"/>
              <p:cNvSpPr/>
              <p:nvPr/>
            </p:nvSpPr>
            <p:spPr>
              <a:xfrm>
                <a:off x="2286000" y="5273040"/>
                <a:ext cx="289560" cy="190500"/>
              </a:xfrm>
              <a:prstGeom prst="triangle">
                <a:avLst/>
              </a:prstGeom>
              <a:grpFill/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53" name="Triangle 52"/>
            <p:cNvSpPr/>
            <p:nvPr/>
          </p:nvSpPr>
          <p:spPr>
            <a:xfrm>
              <a:off x="1089562" y="3751722"/>
              <a:ext cx="144501" cy="98622"/>
            </a:xfrm>
            <a:prstGeom prst="triangl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54" name="Triangle 53"/>
            <p:cNvSpPr/>
            <p:nvPr/>
          </p:nvSpPr>
          <p:spPr>
            <a:xfrm>
              <a:off x="1076115" y="3913086"/>
              <a:ext cx="144501" cy="98622"/>
            </a:xfrm>
            <a:prstGeom prst="triangl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55" name="Triangle 54"/>
            <p:cNvSpPr/>
            <p:nvPr/>
          </p:nvSpPr>
          <p:spPr>
            <a:xfrm>
              <a:off x="780281" y="3993768"/>
              <a:ext cx="144501" cy="98622"/>
            </a:xfrm>
            <a:prstGeom prst="triangle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4043640" y="2164146"/>
            <a:ext cx="39836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g</a:t>
            </a:r>
            <a:r>
              <a:rPr lang="en-US" sz="1600" baseline="-25000" dirty="0"/>
              <a:t>2</a:t>
            </a:r>
          </a:p>
        </p:txBody>
      </p:sp>
      <p:graphicFrame>
        <p:nvGraphicFramePr>
          <p:cNvPr id="31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3815052"/>
              </p:ext>
            </p:extLst>
          </p:nvPr>
        </p:nvGraphicFramePr>
        <p:xfrm>
          <a:off x="1187323" y="3539117"/>
          <a:ext cx="638735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953"/>
                <a:gridCol w="833718"/>
                <a:gridCol w="806823"/>
                <a:gridCol w="779930"/>
                <a:gridCol w="793376"/>
                <a:gridCol w="833718"/>
                <a:gridCol w="551329"/>
                <a:gridCol w="88750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Groups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err="1" smtClean="0">
                          <a:solidFill>
                            <a:schemeClr val="tx1"/>
                          </a:solidFill>
                        </a:rPr>
                        <a:t>k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</a:t>
                      </a:r>
                      <a:r>
                        <a:rPr lang="en-US" sz="1800" baseline="-25000" dirty="0" smtClean="0"/>
                        <a:t>1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30/60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20/60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10/60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…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g</a:t>
                      </a:r>
                      <a:r>
                        <a:rPr lang="en-US" sz="1800" baseline="-25000" dirty="0" smtClean="0"/>
                        <a:t>2</a:t>
                      </a:r>
                      <a:endParaRPr lang="en-US" sz="18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15/25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5/25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5/25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…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2" name="Rectangle 31"/>
          <p:cNvSpPr/>
          <p:nvPr/>
        </p:nvSpPr>
        <p:spPr>
          <a:xfrm>
            <a:off x="1913467" y="1286933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2150535" y="4351863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1032931" y="1913467"/>
            <a:ext cx="965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10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  <p:sp>
        <p:nvSpPr>
          <p:cNvPr id="36" name="TextBox 35"/>
          <p:cNvSpPr txBox="1"/>
          <p:nvPr/>
        </p:nvSpPr>
        <p:spPr>
          <a:xfrm>
            <a:off x="5113866" y="677333"/>
            <a:ext cx="1422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5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  <p:sp>
        <p:nvSpPr>
          <p:cNvPr id="37" name="Rectangle 36"/>
          <p:cNvSpPr/>
          <p:nvPr/>
        </p:nvSpPr>
        <p:spPr>
          <a:xfrm>
            <a:off x="6282264" y="1236137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6282267" y="1507068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6282267" y="1778009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538131" y="4351862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5367863" y="4334932"/>
            <a:ext cx="728133" cy="254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176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2" grpId="1" animBg="1"/>
      <p:bldP spid="34" grpId="0" animBg="1"/>
      <p:bldP spid="34" grpId="1" animBg="1"/>
      <p:bldP spid="37" grpId="0" animBg="1"/>
      <p:bldP spid="37" grpId="1" animBg="1"/>
      <p:bldP spid="38" grpId="0" animBg="1"/>
      <p:bldP spid="39" grpId="0" animBg="1"/>
      <p:bldP spid="40" grpId="0" animBg="1"/>
      <p:bldP spid="4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Supervised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5112" y="3451906"/>
            <a:ext cx="5365377" cy="9278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 smtClean="0"/>
              <a:t>Comb</a:t>
            </a:r>
            <a:r>
              <a:rPr lang="en-US" sz="1600" dirty="0"/>
              <a:t>. 1: </a:t>
            </a:r>
            <a:r>
              <a:rPr lang="en-US" sz="1600" dirty="0" smtClean="0"/>
              <a:t> Spam </a:t>
            </a:r>
            <a:r>
              <a:rPr lang="en-US" sz="1600" dirty="0"/>
              <a:t>= {</a:t>
            </a:r>
            <a:r>
              <a:rPr lang="en-US" sz="1600" dirty="0" smtClean="0"/>
              <a:t>spam};   Benign </a:t>
            </a:r>
            <a:r>
              <a:rPr lang="en-US" sz="1600" dirty="0"/>
              <a:t>= {normal</a:t>
            </a:r>
            <a:r>
              <a:rPr lang="en-US" sz="1600" dirty="0" smtClean="0"/>
              <a:t>, quote</a:t>
            </a:r>
            <a:r>
              <a:rPr lang="en-US" sz="1600" dirty="0"/>
              <a:t>, app</a:t>
            </a:r>
            <a:r>
              <a:rPr lang="en-US" sz="1600" dirty="0" smtClean="0"/>
              <a:t>}</a:t>
            </a:r>
          </a:p>
          <a:p>
            <a:pPr marL="0" indent="0">
              <a:buNone/>
            </a:pPr>
            <a:r>
              <a:rPr lang="en-US" sz="1600" dirty="0" smtClean="0"/>
              <a:t>Comb. 2:  Spam = {spam};   Benign = {normal }</a:t>
            </a:r>
          </a:p>
          <a:p>
            <a:pPr marL="0" indent="0">
              <a:buNone/>
            </a:pPr>
            <a:r>
              <a:rPr lang="en-US" sz="1600" dirty="0" smtClean="0"/>
              <a:t>Comb</a:t>
            </a:r>
            <a:r>
              <a:rPr lang="en-US" sz="1600" dirty="0"/>
              <a:t>. 3: </a:t>
            </a:r>
            <a:r>
              <a:rPr lang="en-US" sz="1600" dirty="0" smtClean="0"/>
              <a:t> Spam </a:t>
            </a:r>
            <a:r>
              <a:rPr lang="en-US" sz="1600" dirty="0"/>
              <a:t>= {spam, </a:t>
            </a:r>
            <a:r>
              <a:rPr lang="en-US" sz="1600" dirty="0" smtClean="0"/>
              <a:t>app};   Benign </a:t>
            </a:r>
            <a:r>
              <a:rPr lang="en-US" sz="1600" dirty="0"/>
              <a:t>= {normal</a:t>
            </a:r>
            <a:r>
              <a:rPr lang="en-US" sz="1600" dirty="0" smtClean="0"/>
              <a:t>, quote} </a:t>
            </a:r>
            <a:endParaRPr lang="en-US" sz="16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27</a:t>
            </a:fld>
            <a:endParaRPr lang="en-US"/>
          </a:p>
        </p:txBody>
      </p:sp>
      <p:sp>
        <p:nvSpPr>
          <p:cNvPr id="6" name="Down Arrow 5"/>
          <p:cNvSpPr/>
          <p:nvPr/>
        </p:nvSpPr>
        <p:spPr>
          <a:xfrm>
            <a:off x="6299200" y="1422395"/>
            <a:ext cx="389467" cy="355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/>
          <p:cNvSpPr/>
          <p:nvPr/>
        </p:nvSpPr>
        <p:spPr>
          <a:xfrm>
            <a:off x="7298267" y="1439329"/>
            <a:ext cx="389467" cy="355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2" y="1798535"/>
            <a:ext cx="6874933" cy="119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612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273844"/>
            <a:ext cx="8295217" cy="1199356"/>
          </a:xfrm>
        </p:spPr>
        <p:txBody>
          <a:bodyPr>
            <a:noAutofit/>
          </a:bodyPr>
          <a:lstStyle/>
          <a:p>
            <a:r>
              <a:rPr lang="en-US" sz="3000" dirty="0">
                <a:solidFill>
                  <a:schemeClr val="accent2">
                    <a:lumMod val="75000"/>
                  </a:schemeClr>
                </a:solidFill>
              </a:rPr>
              <a:t>W</a:t>
            </a:r>
            <a:r>
              <a:rPr lang="en-US" sz="3000" dirty="0" smtClean="0">
                <a:solidFill>
                  <a:schemeClr val="accent2">
                    <a:lumMod val="75000"/>
                  </a:schemeClr>
                </a:solidFill>
              </a:rPr>
              <a:t>ith </a:t>
            </a:r>
            <a:r>
              <a:rPr lang="en-US" sz="3000" dirty="0">
                <a:solidFill>
                  <a:schemeClr val="accent2">
                    <a:lumMod val="75000"/>
                  </a:schemeClr>
                </a:solidFill>
              </a:rPr>
              <a:t>high precision (91%) and recall (93%) </a:t>
            </a:r>
            <a:r>
              <a:rPr lang="en-US" sz="3000" dirty="0" smtClean="0">
                <a:solidFill>
                  <a:schemeClr val="accent2">
                    <a:lumMod val="75000"/>
                  </a:schemeClr>
                </a:solidFill>
              </a:rPr>
              <a:t>POISED’s classifier </a:t>
            </a:r>
            <a:r>
              <a:rPr lang="en-US" sz="3000" dirty="0">
                <a:solidFill>
                  <a:schemeClr val="accent2">
                    <a:lumMod val="75000"/>
                  </a:schemeClr>
                </a:solidFill>
              </a:rPr>
              <a:t>successfully detects spam </a:t>
            </a:r>
            <a:r>
              <a:rPr lang="en-US" sz="3000" dirty="0" smtClean="0">
                <a:solidFill>
                  <a:schemeClr val="accent2">
                    <a:lumMod val="75000"/>
                  </a:schemeClr>
                </a:solidFill>
              </a:rPr>
              <a:t>messages</a:t>
            </a:r>
            <a:endParaRPr lang="en-US" sz="3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1644914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Unbalanced </a:t>
            </a:r>
            <a:r>
              <a:rPr lang="en-US" dirty="0"/>
              <a:t>dataset: SMOTE</a:t>
            </a:r>
          </a:p>
          <a:p>
            <a:r>
              <a:rPr lang="en-US" dirty="0" smtClean="0"/>
              <a:t>Tested </a:t>
            </a:r>
            <a:r>
              <a:rPr lang="en-US" dirty="0"/>
              <a:t>multiple classification </a:t>
            </a:r>
            <a:r>
              <a:rPr lang="en-US" dirty="0" smtClean="0"/>
              <a:t>algorithms </a:t>
            </a:r>
            <a:endParaRPr lang="en-US" dirty="0"/>
          </a:p>
          <a:p>
            <a:r>
              <a:rPr lang="en-US" dirty="0"/>
              <a:t>To evaluate our classifier, we ran k-cross </a:t>
            </a:r>
            <a:r>
              <a:rPr lang="en-US" dirty="0" smtClean="0"/>
              <a:t>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28</a:t>
            </a:fld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04" b="41708"/>
          <a:stretch/>
        </p:blipFill>
        <p:spPr>
          <a:xfrm>
            <a:off x="1036506" y="3265641"/>
            <a:ext cx="6837492" cy="111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19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POISED detects spam accounts by examining the distribution of their messages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29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199" y="1745128"/>
            <a:ext cx="3210112" cy="321011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563477" y="1734669"/>
            <a:ext cx="255494" cy="305248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348323" y="1398493"/>
            <a:ext cx="847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Benign</a:t>
            </a:r>
            <a:endParaRPr lang="en-US" sz="1800" dirty="0"/>
          </a:p>
        </p:txBody>
      </p:sp>
      <p:sp>
        <p:nvSpPr>
          <p:cNvPr id="12" name="Rectangle 11"/>
          <p:cNvSpPr/>
          <p:nvPr/>
        </p:nvSpPr>
        <p:spPr>
          <a:xfrm>
            <a:off x="5862925" y="3792069"/>
            <a:ext cx="255494" cy="1026458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652253" y="3446928"/>
            <a:ext cx="847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smtClean="0"/>
              <a:t>Spam</a:t>
            </a:r>
            <a:endParaRPr lang="en-US" sz="18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4572006" y="2595281"/>
            <a:ext cx="26894" cy="2178424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1649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 animBg="1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Social networks are leveraged by cybercriminals for a number of reasons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3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39349" y="1666022"/>
            <a:ext cx="4207883" cy="2948649"/>
            <a:chOff x="539349" y="1666022"/>
            <a:chExt cx="4207883" cy="294864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473" y="2319856"/>
              <a:ext cx="3848607" cy="2294815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539349" y="1666022"/>
              <a:ext cx="420788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dirty="0"/>
                <a:t>Social networks provide a large victim base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886960" y="1670060"/>
            <a:ext cx="4084320" cy="2848600"/>
            <a:chOff x="4886960" y="1670060"/>
            <a:chExt cx="4084320" cy="2848600"/>
          </a:xfrm>
        </p:grpSpPr>
        <p:sp>
          <p:nvSpPr>
            <p:cNvPr id="7" name="Rectangle 6"/>
            <p:cNvSpPr/>
            <p:nvPr/>
          </p:nvSpPr>
          <p:spPr>
            <a:xfrm>
              <a:off x="4886960" y="1670060"/>
              <a:ext cx="408432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 smtClean="0"/>
                <a:t>Cybercriminals </a:t>
              </a:r>
              <a:r>
                <a:rPr lang="en-US" sz="1800" dirty="0"/>
                <a:t>benefit from the inherent trust between connected users 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67680" y="2346960"/>
              <a:ext cx="2356845" cy="2171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9777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19849"/>
            <a:ext cx="8379883" cy="99417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POISED outperforms three 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state-of-the-art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50687"/>
            <a:ext cx="7886700" cy="1170781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solidFill>
                  <a:schemeClr val="tx2"/>
                </a:solidFill>
              </a:rPr>
              <a:t>SpamDetector</a:t>
            </a:r>
            <a:r>
              <a:rPr lang="en-US" sz="2000" dirty="0" smtClean="0"/>
              <a:t>: fake accounts; examining user profile </a:t>
            </a:r>
            <a:r>
              <a:rPr lang="en-US" sz="2000" dirty="0"/>
              <a:t>characteristics </a:t>
            </a:r>
            <a:endParaRPr lang="en-US" sz="2000" dirty="0" smtClean="0"/>
          </a:p>
          <a:p>
            <a:r>
              <a:rPr lang="en-US" sz="2000" dirty="0" smtClean="0">
                <a:solidFill>
                  <a:schemeClr val="tx2"/>
                </a:solidFill>
              </a:rPr>
              <a:t>COMPA</a:t>
            </a:r>
            <a:r>
              <a:rPr lang="en-US" sz="2000" dirty="0" smtClean="0"/>
              <a:t>: compromised accounts; flagging abnormal user behaviors</a:t>
            </a:r>
          </a:p>
          <a:p>
            <a:r>
              <a:rPr lang="en-US" sz="2000" dirty="0" err="1" smtClean="0">
                <a:solidFill>
                  <a:schemeClr val="tx2"/>
                </a:solidFill>
              </a:rPr>
              <a:t>BotOrNot</a:t>
            </a:r>
            <a:r>
              <a:rPr lang="en-US" sz="2000" dirty="0" smtClean="0"/>
              <a:t>: social bots; using more </a:t>
            </a:r>
            <a:r>
              <a:rPr lang="en-US" sz="2000" dirty="0"/>
              <a:t>than </a:t>
            </a:r>
            <a:r>
              <a:rPr lang="en-US" sz="2000" dirty="0" smtClean="0"/>
              <a:t>a thousand </a:t>
            </a:r>
            <a:r>
              <a:rPr lang="en-US" sz="2000" dirty="0"/>
              <a:t>features 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6"/>
          <p:cNvSpPr txBox="1">
            <a:spLocks/>
          </p:cNvSpPr>
          <p:nvPr/>
        </p:nvSpPr>
        <p:spPr>
          <a:xfrm>
            <a:off x="689410" y="3843866"/>
            <a:ext cx="7886700" cy="812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 smtClean="0">
                <a:solidFill>
                  <a:schemeClr val="tx2"/>
                </a:solidFill>
              </a:rPr>
              <a:t>These systems can only detect certain types of spam while POISED aims to detect any malicious message.</a:t>
            </a:r>
            <a:endParaRPr lang="en-US" sz="2400" dirty="0">
              <a:solidFill>
                <a:schemeClr val="tx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4" b="40835"/>
          <a:stretch/>
        </p:blipFill>
        <p:spPr>
          <a:xfrm>
            <a:off x="897467" y="2726269"/>
            <a:ext cx="6993467" cy="85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617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3"/>
            <a:ext cx="7896785" cy="911489"/>
          </a:xfrm>
        </p:spPr>
        <p:txBody>
          <a:bodyPr>
            <a:no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Early Detection: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POISED is effective detecting spam messages early 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93011"/>
            <a:ext cx="4091268" cy="22860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u="sng" dirty="0">
                <a:solidFill>
                  <a:schemeClr val="accent1">
                    <a:lumMod val="75000"/>
                  </a:schemeClr>
                </a:solidFill>
              </a:rPr>
              <a:t>Simulation</a:t>
            </a:r>
          </a:p>
          <a:p>
            <a:r>
              <a:rPr lang="en-US" sz="1900" dirty="0"/>
              <a:t>The propagation probabilities are only computed for some </a:t>
            </a:r>
            <a:r>
              <a:rPr lang="en-US" sz="1900" dirty="0" smtClean="0"/>
              <a:t>% of </a:t>
            </a:r>
            <a:r>
              <a:rPr lang="en-US" sz="1900" dirty="0"/>
              <a:t>communities</a:t>
            </a:r>
          </a:p>
          <a:p>
            <a:endParaRPr lang="en-US" sz="1900" dirty="0"/>
          </a:p>
          <a:p>
            <a:r>
              <a:rPr lang="en-US" sz="1900" dirty="0"/>
              <a:t>Assumes that the spam message has not been reached the remaining communities.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31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069" y="1691340"/>
            <a:ext cx="3534584" cy="212075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5892800" y="1693334"/>
            <a:ext cx="16936" cy="1896536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58907" y="3948630"/>
            <a:ext cx="8041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When spam </a:t>
            </a:r>
            <a:r>
              <a:rPr lang="en-US" sz="1800" dirty="0" smtClean="0"/>
              <a:t>messages </a:t>
            </a:r>
            <a:r>
              <a:rPr lang="en-US" sz="1800" dirty="0"/>
              <a:t>have only propagated through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30% of the communities</a:t>
            </a:r>
            <a:r>
              <a:rPr lang="en-US" sz="1800" dirty="0"/>
              <a:t>, POISED effectively detects them with 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90% precision and 75% recall.</a:t>
            </a:r>
          </a:p>
        </p:txBody>
      </p:sp>
    </p:spTree>
    <p:extLst>
      <p:ext uri="{BB962C8B-B14F-4D97-AF65-F5344CB8AC3E}">
        <p14:creationId xmlns:p14="http://schemas.microsoft.com/office/powerpoint/2010/main" val="119749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273844"/>
            <a:ext cx="8278283" cy="708289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Adversarial machine learning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attacks: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</a:rPr>
              <a:t>we investigate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the robustness of POISED against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</a:rPr>
              <a:t>adversarial settings</a:t>
            </a: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236133"/>
            <a:ext cx="7567083" cy="33528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2"/>
                </a:solidFill>
              </a:rPr>
              <a:t>Assumptions</a:t>
            </a:r>
            <a:r>
              <a:rPr lang="en-US" dirty="0">
                <a:solidFill>
                  <a:schemeClr val="tx2"/>
                </a:solidFill>
              </a:rPr>
              <a:t>:</a:t>
            </a:r>
            <a:endParaRPr lang="en-US" dirty="0"/>
          </a:p>
          <a:p>
            <a:pPr marL="355997" lvl="1" indent="-169069"/>
            <a:r>
              <a:rPr lang="en-US" sz="2000" dirty="0"/>
              <a:t>Some communities are compromised</a:t>
            </a:r>
          </a:p>
          <a:p>
            <a:pPr marL="355997" lvl="1" indent="-169069"/>
            <a:r>
              <a:rPr lang="en-US" sz="2000" dirty="0"/>
              <a:t>The adversary </a:t>
            </a:r>
            <a:r>
              <a:rPr lang="en-US" sz="2000" dirty="0" smtClean="0"/>
              <a:t>observes the </a:t>
            </a:r>
            <a:r>
              <a:rPr lang="en-US" sz="2000" dirty="0"/>
              <a:t>diffusion </a:t>
            </a:r>
            <a:r>
              <a:rPr lang="en-US" sz="2000" dirty="0" smtClean="0"/>
              <a:t>patterns </a:t>
            </a:r>
            <a:r>
              <a:rPr lang="en-US" sz="2000" dirty="0"/>
              <a:t>of benign messages in the compromised communities </a:t>
            </a:r>
          </a:p>
          <a:p>
            <a:pPr marL="0" indent="0">
              <a:buNone/>
            </a:pPr>
            <a:endParaRPr lang="en-US" dirty="0" smtClean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2"/>
                </a:solidFill>
              </a:rPr>
              <a:t>Attack</a:t>
            </a:r>
            <a:r>
              <a:rPr lang="en-US" dirty="0"/>
              <a:t>: </a:t>
            </a:r>
          </a:p>
          <a:p>
            <a:pPr marL="406400" indent="-169863"/>
            <a:r>
              <a:rPr lang="en-US" sz="2000" dirty="0"/>
              <a:t>M</a:t>
            </a:r>
            <a:r>
              <a:rPr lang="en-US" sz="2000" dirty="0" smtClean="0"/>
              <a:t>ake </a:t>
            </a:r>
            <a:r>
              <a:rPr lang="en-US" sz="2000" dirty="0"/>
              <a:t>the propagation of her spam messages be as similar as possible to that of benign messages</a:t>
            </a:r>
          </a:p>
          <a:p>
            <a:pPr marL="355997" lvl="1" indent="-169069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3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33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674904" y="720861"/>
            <a:ext cx="5791195" cy="2923789"/>
            <a:chOff x="457199" y="1728889"/>
            <a:chExt cx="5979459" cy="308515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0989" y="1728889"/>
              <a:ext cx="4946097" cy="308515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457199" y="2017060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1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2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455457" y="3675531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2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3</a:t>
              </a:r>
              <a:endParaRPr lang="en-US" sz="1800" baseline="-25000" dirty="0" smtClean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70928" y="1958790"/>
              <a:ext cx="146573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</a:t>
              </a:r>
              <a:r>
                <a:rPr lang="en-US" sz="1800" u="sng" dirty="0"/>
                <a:t>3</a:t>
              </a:r>
              <a:r>
                <a:rPr lang="en-US" sz="1800" u="sng" dirty="0" smtClean="0"/>
                <a:t>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4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5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718554" y="1902016"/>
            <a:ext cx="788324" cy="868511"/>
            <a:chOff x="1927860" y="3779520"/>
            <a:chExt cx="1417320" cy="1531620"/>
          </a:xfrm>
        </p:grpSpPr>
        <p:sp>
          <p:nvSpPr>
            <p:cNvPr id="12" name="Triangle 11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3" name="Triangle 12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Triangle 13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5" name="Triangle 14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6" name="Triangle 15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7" name="Triangle 16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" name="Triangle 1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0" name="Triangle 19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953185" y="2640639"/>
            <a:ext cx="809401" cy="657305"/>
            <a:chOff x="2276786" y="3710020"/>
            <a:chExt cx="1455213" cy="1159160"/>
          </a:xfrm>
        </p:grpSpPr>
        <p:sp>
          <p:nvSpPr>
            <p:cNvPr id="23" name="Triangle 22"/>
            <p:cNvSpPr/>
            <p:nvPr/>
          </p:nvSpPr>
          <p:spPr>
            <a:xfrm>
              <a:off x="2276786" y="4008909"/>
              <a:ext cx="289561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2871700" y="4598275"/>
              <a:ext cx="289559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7" name="Triangle 26"/>
            <p:cNvSpPr/>
            <p:nvPr/>
          </p:nvSpPr>
          <p:spPr>
            <a:xfrm>
              <a:off x="2766060" y="3710020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8" name="Triangle 27"/>
            <p:cNvSpPr/>
            <p:nvPr/>
          </p:nvSpPr>
          <p:spPr>
            <a:xfrm>
              <a:off x="3442440" y="4307862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9" name="Triangle 2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140755" y="2176596"/>
            <a:ext cx="3983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g</a:t>
            </a:r>
            <a:r>
              <a:rPr lang="en-US" sz="1800" baseline="-25000" dirty="0" smtClean="0"/>
              <a:t>1</a:t>
            </a:r>
            <a:endParaRPr lang="en-US" sz="1800" baseline="-25000" dirty="0"/>
          </a:p>
        </p:txBody>
      </p:sp>
      <p:sp>
        <p:nvSpPr>
          <p:cNvPr id="31" name="Triangle 30"/>
          <p:cNvSpPr/>
          <p:nvPr/>
        </p:nvSpPr>
        <p:spPr>
          <a:xfrm>
            <a:off x="5123426" y="3281566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2" name="Triangle 31"/>
          <p:cNvSpPr/>
          <p:nvPr/>
        </p:nvSpPr>
        <p:spPr>
          <a:xfrm>
            <a:off x="5383402" y="3299496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3" name="Triangle 32"/>
          <p:cNvSpPr/>
          <p:nvPr/>
        </p:nvSpPr>
        <p:spPr>
          <a:xfrm>
            <a:off x="4863450" y="2994696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grpSp>
        <p:nvGrpSpPr>
          <p:cNvPr id="34" name="Group 33"/>
          <p:cNvGrpSpPr/>
          <p:nvPr/>
        </p:nvGrpSpPr>
        <p:grpSpPr>
          <a:xfrm>
            <a:off x="1979027" y="1957298"/>
            <a:ext cx="788324" cy="868511"/>
            <a:chOff x="1927860" y="3779520"/>
            <a:chExt cx="1417320" cy="1531620"/>
          </a:xfrm>
        </p:grpSpPr>
        <p:sp>
          <p:nvSpPr>
            <p:cNvPr id="35" name="Triangle 34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6" name="Triangle 35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7" name="Triangle 36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8" name="Triangle 37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9" name="Triangle 38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4" name="Triangle 43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1134529" y="1930400"/>
            <a:ext cx="965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20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  <p:sp>
        <p:nvSpPr>
          <p:cNvPr id="46" name="TextBox 45"/>
          <p:cNvSpPr txBox="1"/>
          <p:nvPr/>
        </p:nvSpPr>
        <p:spPr>
          <a:xfrm>
            <a:off x="4825997" y="2184400"/>
            <a:ext cx="1422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1</a:t>
            </a:r>
            <a:r>
              <a:rPr lang="en-US" sz="1800" dirty="0" smtClean="0"/>
              <a:t>0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628650" y="273844"/>
            <a:ext cx="7886700" cy="708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smtClean="0">
                <a:solidFill>
                  <a:schemeClr val="accent2">
                    <a:lumMod val="75000"/>
                  </a:schemeClr>
                </a:solidFill>
              </a:rPr>
              <a:t>Adversarial machine learning attacks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4800785" y="2555972"/>
            <a:ext cx="809401" cy="657305"/>
            <a:chOff x="2276786" y="3710020"/>
            <a:chExt cx="1455213" cy="1159160"/>
          </a:xfrm>
          <a:solidFill>
            <a:srgbClr val="FF0000"/>
          </a:solidFill>
        </p:grpSpPr>
        <p:sp>
          <p:nvSpPr>
            <p:cNvPr id="51" name="Triangle 50"/>
            <p:cNvSpPr/>
            <p:nvPr/>
          </p:nvSpPr>
          <p:spPr>
            <a:xfrm>
              <a:off x="2276786" y="4008909"/>
              <a:ext cx="289561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2" name="Triangle 51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3" name="Triangle 52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4" name="Triangle 53"/>
            <p:cNvSpPr/>
            <p:nvPr/>
          </p:nvSpPr>
          <p:spPr>
            <a:xfrm>
              <a:off x="2871700" y="4598275"/>
              <a:ext cx="289559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5" name="Triangle 54"/>
            <p:cNvSpPr/>
            <p:nvPr/>
          </p:nvSpPr>
          <p:spPr>
            <a:xfrm>
              <a:off x="2766060" y="3710020"/>
              <a:ext cx="289559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6" name="Triangle 55"/>
            <p:cNvSpPr/>
            <p:nvPr/>
          </p:nvSpPr>
          <p:spPr>
            <a:xfrm>
              <a:off x="3442440" y="4307862"/>
              <a:ext cx="289559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7" name="Triangle 56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6163732" y="2302933"/>
            <a:ext cx="206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</a:rPr>
              <a:t>Compromised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403601" y="2861734"/>
            <a:ext cx="1693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</a:rPr>
              <a:t>10 spam </a:t>
            </a:r>
            <a:r>
              <a:rPr lang="en-US" sz="1800" dirty="0" err="1" smtClean="0">
                <a:solidFill>
                  <a:srgbClr val="C00000"/>
                </a:solidFill>
              </a:rPr>
              <a:t>msgs</a:t>
            </a:r>
            <a:endParaRPr lang="en-US" sz="1800" dirty="0">
              <a:solidFill>
                <a:srgbClr val="C00000"/>
              </a:solidFill>
            </a:endParaRPr>
          </a:p>
        </p:txBody>
      </p:sp>
      <p:graphicFrame>
        <p:nvGraphicFramePr>
          <p:cNvPr id="61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5695472"/>
              </p:ext>
            </p:extLst>
          </p:nvPr>
        </p:nvGraphicFramePr>
        <p:xfrm>
          <a:off x="1288921" y="3539117"/>
          <a:ext cx="638735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953"/>
                <a:gridCol w="833718"/>
                <a:gridCol w="806823"/>
                <a:gridCol w="779930"/>
                <a:gridCol w="793376"/>
                <a:gridCol w="833718"/>
                <a:gridCol w="551329"/>
                <a:gridCol w="88750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Groups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err="1" smtClean="0">
                          <a:solidFill>
                            <a:schemeClr val="tx1"/>
                          </a:solidFill>
                        </a:rPr>
                        <a:t>k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</a:t>
                      </a:r>
                      <a:r>
                        <a:rPr lang="en-US" sz="1800" baseline="-25000" dirty="0" smtClean="0"/>
                        <a:t>1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40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…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g</a:t>
                      </a:r>
                      <a:r>
                        <a:rPr lang="en-US" sz="1800" baseline="-25000" dirty="0" smtClean="0"/>
                        <a:t>2</a:t>
                      </a:r>
                      <a:endParaRPr lang="en-US" sz="18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15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…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71" name="Group 70"/>
          <p:cNvGrpSpPr/>
          <p:nvPr/>
        </p:nvGrpSpPr>
        <p:grpSpPr>
          <a:xfrm>
            <a:off x="5274918" y="1201308"/>
            <a:ext cx="809401" cy="657305"/>
            <a:chOff x="2276786" y="3710020"/>
            <a:chExt cx="1455213" cy="1159160"/>
          </a:xfrm>
          <a:solidFill>
            <a:srgbClr val="FF0000"/>
          </a:solidFill>
        </p:grpSpPr>
        <p:sp>
          <p:nvSpPr>
            <p:cNvPr id="72" name="Triangle 71"/>
            <p:cNvSpPr/>
            <p:nvPr/>
          </p:nvSpPr>
          <p:spPr>
            <a:xfrm>
              <a:off x="2276786" y="4008909"/>
              <a:ext cx="289561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3" name="Triangle 72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4" name="Triangle 73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5" name="Triangle 74"/>
            <p:cNvSpPr/>
            <p:nvPr/>
          </p:nvSpPr>
          <p:spPr>
            <a:xfrm>
              <a:off x="2871700" y="4598275"/>
              <a:ext cx="289559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6" name="Triangle 75"/>
            <p:cNvSpPr/>
            <p:nvPr/>
          </p:nvSpPr>
          <p:spPr>
            <a:xfrm>
              <a:off x="2766060" y="3710020"/>
              <a:ext cx="289559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7" name="Triangle 76"/>
            <p:cNvSpPr/>
            <p:nvPr/>
          </p:nvSpPr>
          <p:spPr>
            <a:xfrm>
              <a:off x="3442440" y="4307862"/>
              <a:ext cx="289559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8" name="Triangle 77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5325718" y="1336772"/>
            <a:ext cx="809401" cy="657305"/>
            <a:chOff x="2276786" y="3710020"/>
            <a:chExt cx="1455213" cy="1159160"/>
          </a:xfrm>
        </p:grpSpPr>
        <p:sp>
          <p:nvSpPr>
            <p:cNvPr id="80" name="Triangle 79"/>
            <p:cNvSpPr/>
            <p:nvPr/>
          </p:nvSpPr>
          <p:spPr>
            <a:xfrm>
              <a:off x="2276786" y="4008909"/>
              <a:ext cx="289561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1" name="Triangle 80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2" name="Triangle 81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3" name="Triangle 82"/>
            <p:cNvSpPr/>
            <p:nvPr/>
          </p:nvSpPr>
          <p:spPr>
            <a:xfrm>
              <a:off x="2871700" y="4598275"/>
              <a:ext cx="289559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4" name="Triangle 83"/>
            <p:cNvSpPr/>
            <p:nvPr/>
          </p:nvSpPr>
          <p:spPr>
            <a:xfrm>
              <a:off x="2766060" y="3710020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5" name="Triangle 84"/>
            <p:cNvSpPr/>
            <p:nvPr/>
          </p:nvSpPr>
          <p:spPr>
            <a:xfrm>
              <a:off x="3442440" y="4307862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6" name="Triangle 8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95" name="TextBox 94"/>
          <p:cNvSpPr txBox="1"/>
          <p:nvPr/>
        </p:nvSpPr>
        <p:spPr>
          <a:xfrm>
            <a:off x="4140755" y="2176597"/>
            <a:ext cx="3983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</a:rPr>
              <a:t>g</a:t>
            </a:r>
            <a:r>
              <a:rPr lang="en-US" sz="1800" baseline="-25000" dirty="0" smtClean="0">
                <a:solidFill>
                  <a:srgbClr val="C00000"/>
                </a:solidFill>
              </a:rPr>
              <a:t>3</a:t>
            </a:r>
            <a:endParaRPr lang="en-US" sz="1800" baseline="-25000" dirty="0">
              <a:solidFill>
                <a:srgbClr val="C00000"/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6654799" y="711199"/>
            <a:ext cx="206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</a:rPr>
              <a:t>Compromised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4080934" y="1049868"/>
            <a:ext cx="1693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</a:rPr>
              <a:t>10 spam </a:t>
            </a:r>
            <a:r>
              <a:rPr lang="en-US" sz="1800" dirty="0" err="1" smtClean="0">
                <a:solidFill>
                  <a:srgbClr val="C00000"/>
                </a:solidFill>
              </a:rPr>
              <a:t>msgs</a:t>
            </a:r>
            <a:endParaRPr lang="en-US" sz="1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1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5" grpId="0" animBg="1"/>
      <p:bldP spid="96" grpId="0"/>
      <p:bldP spid="96" grpId="1"/>
      <p:bldP spid="97" grpId="0" build="allAtOnce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34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674904" y="720861"/>
            <a:ext cx="5791195" cy="2923789"/>
            <a:chOff x="457199" y="1728889"/>
            <a:chExt cx="5979459" cy="308515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0989" y="1728889"/>
              <a:ext cx="4946097" cy="308515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457199" y="2017060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1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2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455457" y="3675531"/>
              <a:ext cx="14657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2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3</a:t>
              </a:r>
              <a:endParaRPr lang="en-US" sz="1800" baseline="-25000" dirty="0" smtClean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70928" y="1958790"/>
              <a:ext cx="146573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u="sng" dirty="0" smtClean="0"/>
                <a:t>Comm. </a:t>
              </a:r>
              <a:r>
                <a:rPr lang="en-US" sz="1800" u="sng" dirty="0"/>
                <a:t>3</a:t>
              </a:r>
              <a:r>
                <a:rPr lang="en-US" sz="1800" u="sng" dirty="0" smtClean="0"/>
                <a:t> 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1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 smtClean="0"/>
                <a:t>4</a:t>
              </a:r>
            </a:p>
            <a:p>
              <a:pPr algn="ctr"/>
              <a:r>
                <a:rPr lang="en-US" sz="1800" dirty="0" smtClean="0"/>
                <a:t>Topic</a:t>
              </a:r>
              <a:r>
                <a:rPr lang="en-US" sz="1800" baseline="-25000" dirty="0"/>
                <a:t>5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718554" y="1902016"/>
            <a:ext cx="788324" cy="868511"/>
            <a:chOff x="1927860" y="3779520"/>
            <a:chExt cx="1417320" cy="1531620"/>
          </a:xfrm>
        </p:grpSpPr>
        <p:sp>
          <p:nvSpPr>
            <p:cNvPr id="12" name="Triangle 11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3" name="Triangle 12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Triangle 13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5" name="Triangle 14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6" name="Triangle 15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7" name="Triangle 16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9" name="Triangle 1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0" name="Triangle 19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953185" y="2640639"/>
            <a:ext cx="809401" cy="657305"/>
            <a:chOff x="2276786" y="3710020"/>
            <a:chExt cx="1455213" cy="1159160"/>
          </a:xfrm>
        </p:grpSpPr>
        <p:sp>
          <p:nvSpPr>
            <p:cNvPr id="23" name="Triangle 22"/>
            <p:cNvSpPr/>
            <p:nvPr/>
          </p:nvSpPr>
          <p:spPr>
            <a:xfrm>
              <a:off x="2276786" y="4008909"/>
              <a:ext cx="289561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2871700" y="4598275"/>
              <a:ext cx="289559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7" name="Triangle 26"/>
            <p:cNvSpPr/>
            <p:nvPr/>
          </p:nvSpPr>
          <p:spPr>
            <a:xfrm>
              <a:off x="2766060" y="3710020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8" name="Triangle 27"/>
            <p:cNvSpPr/>
            <p:nvPr/>
          </p:nvSpPr>
          <p:spPr>
            <a:xfrm>
              <a:off x="3442440" y="4307862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9" name="Triangle 28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140755" y="2176596"/>
            <a:ext cx="3983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g</a:t>
            </a:r>
            <a:r>
              <a:rPr lang="en-US" sz="1800" baseline="-25000" dirty="0" smtClean="0"/>
              <a:t>1</a:t>
            </a:r>
            <a:endParaRPr lang="en-US" sz="1800" baseline="-25000" dirty="0"/>
          </a:p>
        </p:txBody>
      </p:sp>
      <p:sp>
        <p:nvSpPr>
          <p:cNvPr id="31" name="Triangle 30"/>
          <p:cNvSpPr/>
          <p:nvPr/>
        </p:nvSpPr>
        <p:spPr>
          <a:xfrm>
            <a:off x="5123426" y="3281566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2" name="Triangle 31"/>
          <p:cNvSpPr/>
          <p:nvPr/>
        </p:nvSpPr>
        <p:spPr>
          <a:xfrm>
            <a:off x="5383402" y="3299496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3" name="Triangle 32"/>
          <p:cNvSpPr/>
          <p:nvPr/>
        </p:nvSpPr>
        <p:spPr>
          <a:xfrm>
            <a:off x="4863450" y="2994696"/>
            <a:ext cx="161055" cy="108024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grpSp>
        <p:nvGrpSpPr>
          <p:cNvPr id="34" name="Group 33"/>
          <p:cNvGrpSpPr/>
          <p:nvPr/>
        </p:nvGrpSpPr>
        <p:grpSpPr>
          <a:xfrm>
            <a:off x="1979027" y="1957298"/>
            <a:ext cx="788324" cy="868511"/>
            <a:chOff x="1927860" y="3779520"/>
            <a:chExt cx="1417320" cy="1531620"/>
          </a:xfrm>
        </p:grpSpPr>
        <p:sp>
          <p:nvSpPr>
            <p:cNvPr id="35" name="Triangle 34"/>
            <p:cNvSpPr/>
            <p:nvPr/>
          </p:nvSpPr>
          <p:spPr>
            <a:xfrm>
              <a:off x="2446020" y="41986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6" name="Triangle 35"/>
            <p:cNvSpPr/>
            <p:nvPr/>
          </p:nvSpPr>
          <p:spPr>
            <a:xfrm>
              <a:off x="2598420" y="37795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7" name="Triangle 36"/>
            <p:cNvSpPr/>
            <p:nvPr/>
          </p:nvSpPr>
          <p:spPr>
            <a:xfrm>
              <a:off x="1927860" y="50977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8" name="Triangle 37"/>
            <p:cNvSpPr/>
            <p:nvPr/>
          </p:nvSpPr>
          <p:spPr>
            <a:xfrm>
              <a:off x="1988820" y="495300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9" name="Triangle 38"/>
            <p:cNvSpPr/>
            <p:nvPr/>
          </p:nvSpPr>
          <p:spPr>
            <a:xfrm>
              <a:off x="2750820" y="45034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766060" y="394716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3055620" y="42367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598420" y="49682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4" name="Triangle 43"/>
            <p:cNvSpPr/>
            <p:nvPr/>
          </p:nvSpPr>
          <p:spPr>
            <a:xfrm>
              <a:off x="2750820" y="512064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1134529" y="1930400"/>
            <a:ext cx="965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20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  <p:sp>
        <p:nvSpPr>
          <p:cNvPr id="46" name="TextBox 45"/>
          <p:cNvSpPr txBox="1"/>
          <p:nvPr/>
        </p:nvSpPr>
        <p:spPr>
          <a:xfrm>
            <a:off x="4825997" y="2184400"/>
            <a:ext cx="1422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1</a:t>
            </a:r>
            <a:r>
              <a:rPr lang="en-US" sz="1800" dirty="0" smtClean="0"/>
              <a:t>0 </a:t>
            </a:r>
            <a:r>
              <a:rPr lang="en-US" sz="1800" dirty="0" err="1" smtClean="0"/>
              <a:t>msgs</a:t>
            </a:r>
            <a:endParaRPr lang="en-US" sz="1800" dirty="0"/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628650" y="273844"/>
            <a:ext cx="7886700" cy="708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smtClean="0">
                <a:solidFill>
                  <a:schemeClr val="accent2">
                    <a:lumMod val="75000"/>
                  </a:schemeClr>
                </a:solidFill>
              </a:rPr>
              <a:t>Adversarial machine learning attacks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4800785" y="2555972"/>
            <a:ext cx="809401" cy="657305"/>
            <a:chOff x="2276786" y="3710020"/>
            <a:chExt cx="1455213" cy="1159160"/>
          </a:xfrm>
          <a:solidFill>
            <a:srgbClr val="FF0000"/>
          </a:solidFill>
        </p:grpSpPr>
        <p:sp>
          <p:nvSpPr>
            <p:cNvPr id="51" name="Triangle 50"/>
            <p:cNvSpPr/>
            <p:nvPr/>
          </p:nvSpPr>
          <p:spPr>
            <a:xfrm>
              <a:off x="2276786" y="4008909"/>
              <a:ext cx="289561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2" name="Triangle 51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3" name="Triangle 52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4" name="Triangle 53"/>
            <p:cNvSpPr/>
            <p:nvPr/>
          </p:nvSpPr>
          <p:spPr>
            <a:xfrm>
              <a:off x="2871700" y="4598275"/>
              <a:ext cx="289559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5" name="Triangle 54"/>
            <p:cNvSpPr/>
            <p:nvPr/>
          </p:nvSpPr>
          <p:spPr>
            <a:xfrm>
              <a:off x="2766060" y="3710020"/>
              <a:ext cx="289559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6" name="Triangle 55"/>
            <p:cNvSpPr/>
            <p:nvPr/>
          </p:nvSpPr>
          <p:spPr>
            <a:xfrm>
              <a:off x="3442440" y="4307862"/>
              <a:ext cx="289559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7" name="Triangle 56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6163732" y="2302933"/>
            <a:ext cx="206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</a:rPr>
              <a:t>Compromised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403601" y="2861734"/>
            <a:ext cx="1693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</a:rPr>
              <a:t>10 spam </a:t>
            </a:r>
            <a:r>
              <a:rPr lang="en-US" sz="1800" dirty="0" err="1" smtClean="0">
                <a:solidFill>
                  <a:srgbClr val="C00000"/>
                </a:solidFill>
              </a:rPr>
              <a:t>msgs</a:t>
            </a:r>
            <a:endParaRPr lang="en-US" sz="1800" dirty="0">
              <a:solidFill>
                <a:srgbClr val="C00000"/>
              </a:solidFill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5274918" y="1201308"/>
            <a:ext cx="809401" cy="657305"/>
            <a:chOff x="2276786" y="3710020"/>
            <a:chExt cx="1455213" cy="1159160"/>
          </a:xfrm>
          <a:solidFill>
            <a:srgbClr val="FF0000"/>
          </a:solidFill>
        </p:grpSpPr>
        <p:sp>
          <p:nvSpPr>
            <p:cNvPr id="72" name="Triangle 71"/>
            <p:cNvSpPr/>
            <p:nvPr/>
          </p:nvSpPr>
          <p:spPr>
            <a:xfrm>
              <a:off x="2276786" y="4008909"/>
              <a:ext cx="289561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3" name="Triangle 72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4" name="Triangle 73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5" name="Triangle 74"/>
            <p:cNvSpPr/>
            <p:nvPr/>
          </p:nvSpPr>
          <p:spPr>
            <a:xfrm>
              <a:off x="2871700" y="4598275"/>
              <a:ext cx="289559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6" name="Triangle 75"/>
            <p:cNvSpPr/>
            <p:nvPr/>
          </p:nvSpPr>
          <p:spPr>
            <a:xfrm>
              <a:off x="2766060" y="3710020"/>
              <a:ext cx="289559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7" name="Triangle 76"/>
            <p:cNvSpPr/>
            <p:nvPr/>
          </p:nvSpPr>
          <p:spPr>
            <a:xfrm>
              <a:off x="3442440" y="4307862"/>
              <a:ext cx="289559" cy="190501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78" name="Triangle 77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5325718" y="1336772"/>
            <a:ext cx="809401" cy="657305"/>
            <a:chOff x="2276786" y="3710020"/>
            <a:chExt cx="1455213" cy="1159160"/>
          </a:xfrm>
        </p:grpSpPr>
        <p:sp>
          <p:nvSpPr>
            <p:cNvPr id="80" name="Triangle 79"/>
            <p:cNvSpPr/>
            <p:nvPr/>
          </p:nvSpPr>
          <p:spPr>
            <a:xfrm>
              <a:off x="2276786" y="4008909"/>
              <a:ext cx="289561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1" name="Triangle 80"/>
            <p:cNvSpPr/>
            <p:nvPr/>
          </p:nvSpPr>
          <p:spPr>
            <a:xfrm>
              <a:off x="2903220" y="40843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2" name="Triangle 81"/>
            <p:cNvSpPr/>
            <p:nvPr/>
          </p:nvSpPr>
          <p:spPr>
            <a:xfrm>
              <a:off x="2598420" y="435102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3" name="Triangle 82"/>
            <p:cNvSpPr/>
            <p:nvPr/>
          </p:nvSpPr>
          <p:spPr>
            <a:xfrm>
              <a:off x="2871700" y="4598275"/>
              <a:ext cx="289559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4" name="Triangle 83"/>
            <p:cNvSpPr/>
            <p:nvPr/>
          </p:nvSpPr>
          <p:spPr>
            <a:xfrm>
              <a:off x="2766060" y="3710020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5" name="Triangle 84"/>
            <p:cNvSpPr/>
            <p:nvPr/>
          </p:nvSpPr>
          <p:spPr>
            <a:xfrm>
              <a:off x="3442440" y="4307862"/>
              <a:ext cx="289559" cy="190501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6" name="Triangle 85"/>
            <p:cNvSpPr/>
            <p:nvPr/>
          </p:nvSpPr>
          <p:spPr>
            <a:xfrm>
              <a:off x="2308860" y="4678680"/>
              <a:ext cx="289560" cy="190500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95" name="TextBox 94"/>
          <p:cNvSpPr txBox="1"/>
          <p:nvPr/>
        </p:nvSpPr>
        <p:spPr>
          <a:xfrm>
            <a:off x="4140755" y="2176597"/>
            <a:ext cx="3983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</a:rPr>
              <a:t>g</a:t>
            </a:r>
            <a:r>
              <a:rPr lang="en-US" sz="1800" baseline="-25000" dirty="0" smtClean="0">
                <a:solidFill>
                  <a:srgbClr val="C00000"/>
                </a:solidFill>
              </a:rPr>
              <a:t>3</a:t>
            </a:r>
            <a:endParaRPr lang="en-US" sz="1800" baseline="-25000" dirty="0">
              <a:solidFill>
                <a:srgbClr val="C00000"/>
              </a:solidFill>
            </a:endParaRPr>
          </a:p>
        </p:txBody>
      </p:sp>
      <p:graphicFrame>
        <p:nvGraphicFramePr>
          <p:cNvPr id="87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3460997"/>
              </p:ext>
            </p:extLst>
          </p:nvPr>
        </p:nvGraphicFramePr>
        <p:xfrm>
          <a:off x="1255059" y="3517054"/>
          <a:ext cx="6387353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953"/>
                <a:gridCol w="833718"/>
                <a:gridCol w="806823"/>
                <a:gridCol w="779930"/>
                <a:gridCol w="793376"/>
                <a:gridCol w="833718"/>
                <a:gridCol w="551329"/>
                <a:gridCol w="88750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Groups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1"/>
                          </a:solidFill>
                        </a:rPr>
                        <a:t>Topic</a:t>
                      </a:r>
                      <a:r>
                        <a:rPr lang="en-US" sz="1800" baseline="-25000" dirty="0" err="1" smtClean="0">
                          <a:solidFill>
                            <a:schemeClr val="tx1"/>
                          </a:solidFill>
                        </a:rPr>
                        <a:t>k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g</a:t>
                      </a:r>
                      <a:r>
                        <a:rPr lang="en-US" sz="1800" baseline="-25000" dirty="0" smtClean="0"/>
                        <a:t>1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40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…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g</a:t>
                      </a:r>
                      <a:r>
                        <a:rPr lang="en-US" sz="1800" baseline="-25000" dirty="0" smtClean="0"/>
                        <a:t>2</a:t>
                      </a:r>
                      <a:endParaRPr lang="en-US" sz="18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15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…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3696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C00000"/>
                          </a:solidFill>
                        </a:rPr>
                        <a:t>g</a:t>
                      </a:r>
                      <a:r>
                        <a:rPr lang="en-US" sz="1800" baseline="-25000" dirty="0" smtClean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en-US" sz="1800" dirty="0" smtClean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C00000"/>
                          </a:solidFill>
                        </a:rPr>
                        <a:t>10</a:t>
                      </a:r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C00000"/>
                          </a:solidFill>
                        </a:rPr>
                        <a:t>0</a:t>
                      </a:r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C00000"/>
                          </a:solidFill>
                        </a:rPr>
                        <a:t>10</a:t>
                      </a:r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C00000"/>
                          </a:solidFill>
                        </a:rPr>
                        <a:t>10</a:t>
                      </a:r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C00000"/>
                          </a:solidFill>
                        </a:rPr>
                        <a:t>10</a:t>
                      </a:r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C00000"/>
                          </a:solidFill>
                        </a:rPr>
                        <a:t>…</a:t>
                      </a:r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C00000"/>
                          </a:solidFill>
                        </a:rPr>
                        <a:t>0</a:t>
                      </a:r>
                      <a:endParaRPr lang="en-US" sz="18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8" name="TextBox 87"/>
          <p:cNvSpPr txBox="1"/>
          <p:nvPr/>
        </p:nvSpPr>
        <p:spPr>
          <a:xfrm>
            <a:off x="6654799" y="711199"/>
            <a:ext cx="206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</a:rPr>
              <a:t>Compromised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4080934" y="1049868"/>
            <a:ext cx="1693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</a:rPr>
              <a:t>10 spam </a:t>
            </a:r>
            <a:r>
              <a:rPr lang="en-US" sz="1800" dirty="0" err="1" smtClean="0">
                <a:solidFill>
                  <a:srgbClr val="C00000"/>
                </a:solidFill>
              </a:rPr>
              <a:t>msgs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22801" y="3962400"/>
            <a:ext cx="1507067" cy="237067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4656670" y="4707463"/>
            <a:ext cx="1507067" cy="237067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2235201" y="3962400"/>
            <a:ext cx="2269067" cy="27093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2235201" y="4707467"/>
            <a:ext cx="2269067" cy="27093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690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0" grpId="0" animBg="1"/>
      <p:bldP spid="91" grpId="0" animBg="1"/>
      <p:bldP spid="92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273844"/>
            <a:ext cx="8193617" cy="140255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Poisoning Attack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: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At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 training phase, the adversary attempts to mislead the classifier by “poisoning” training data </a:t>
            </a:r>
            <a:endParaRPr lang="en-US" sz="3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1758685"/>
            <a:ext cx="8312150" cy="289798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Simulation:</a:t>
            </a:r>
          </a:p>
          <a:p>
            <a:pPr marL="355997" lvl="1" indent="-169069"/>
            <a:r>
              <a:rPr lang="en-US" sz="2000" dirty="0"/>
              <a:t>Randomly </a:t>
            </a:r>
            <a:r>
              <a:rPr lang="en-US" sz="2000" dirty="0" smtClean="0"/>
              <a:t>picked </a:t>
            </a:r>
            <a:r>
              <a:rPr lang="en-US" sz="2000" dirty="0"/>
              <a:t>some communities to be </a:t>
            </a:r>
            <a:r>
              <a:rPr lang="en-US" sz="2000" dirty="0" smtClean="0"/>
              <a:t>compromised</a:t>
            </a:r>
          </a:p>
          <a:p>
            <a:pPr marL="355997" lvl="1" indent="-169069"/>
            <a:endParaRPr lang="en-US" sz="2000" dirty="0"/>
          </a:p>
          <a:p>
            <a:pPr marL="355997" lvl="1" indent="-169069"/>
            <a:r>
              <a:rPr lang="en-US" sz="2000" dirty="0" smtClean="0"/>
              <a:t>Modify the diffusion pattern of every spam message in the compromised communities to match that of a random benign message</a:t>
            </a:r>
          </a:p>
          <a:p>
            <a:pPr marL="355997" lvl="1" indent="-169069"/>
            <a:endParaRPr lang="en-US" sz="2000" dirty="0"/>
          </a:p>
          <a:p>
            <a:pPr marL="355997" lvl="1" indent="-169069"/>
            <a:r>
              <a:rPr lang="en-US" sz="2000" dirty="0" smtClean="0"/>
              <a:t>Do not change the </a:t>
            </a:r>
            <a:r>
              <a:rPr lang="en-US" sz="2000" dirty="0"/>
              <a:t>diffusion pattern of </a:t>
            </a:r>
            <a:r>
              <a:rPr lang="en-US" sz="2000" dirty="0" smtClean="0"/>
              <a:t>spam messages in other communities</a:t>
            </a:r>
          </a:p>
          <a:p>
            <a:pPr marL="355997" lvl="1" indent="-169069"/>
            <a:endParaRPr lang="en-US" sz="2000" dirty="0" smtClean="0"/>
          </a:p>
          <a:p>
            <a:pPr marL="355997" lvl="1" indent="-169069"/>
            <a:r>
              <a:rPr lang="en-US" sz="2000" dirty="0" smtClean="0"/>
              <a:t>Use this poisoned data to train the classifier</a:t>
            </a:r>
          </a:p>
          <a:p>
            <a:pPr marL="355997" lvl="1" indent="-169069"/>
            <a:endParaRPr lang="en-US" dirty="0" smtClean="0"/>
          </a:p>
          <a:p>
            <a:pPr marL="355997" lvl="1" indent="-169069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5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273843"/>
            <a:ext cx="8244417" cy="131788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Evasion Attack: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At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 testing phase, the adversary carefully manipulates attack samples to evade detection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1758685"/>
            <a:ext cx="7905750" cy="313504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Simulation:</a:t>
            </a:r>
          </a:p>
          <a:p>
            <a:pPr marL="355997" lvl="1" indent="-169069"/>
            <a:r>
              <a:rPr lang="en-US" sz="2000" dirty="0"/>
              <a:t>Randomly </a:t>
            </a:r>
            <a:r>
              <a:rPr lang="en-US" sz="2000" dirty="0" smtClean="0"/>
              <a:t>picked </a:t>
            </a:r>
            <a:r>
              <a:rPr lang="en-US" sz="2000" dirty="0"/>
              <a:t>some communities to be </a:t>
            </a:r>
            <a:r>
              <a:rPr lang="en-US" sz="2000" dirty="0" smtClean="0"/>
              <a:t>compromised</a:t>
            </a:r>
          </a:p>
          <a:p>
            <a:pPr marL="355997" lvl="1" indent="-169069"/>
            <a:endParaRPr lang="en-US" sz="2000" dirty="0"/>
          </a:p>
          <a:p>
            <a:pPr marL="355997" lvl="1" indent="-169069"/>
            <a:r>
              <a:rPr lang="en-US" sz="2000" dirty="0" smtClean="0"/>
              <a:t>Change the diffusion pattern of every spam message in the compromised communities to match that of a random benign message</a:t>
            </a:r>
          </a:p>
          <a:p>
            <a:pPr marL="355997" lvl="1" indent="-169069"/>
            <a:endParaRPr lang="en-US" sz="2000" dirty="0"/>
          </a:p>
          <a:p>
            <a:pPr marL="355997" lvl="1" indent="-169069"/>
            <a:r>
              <a:rPr lang="en-US" sz="2000" dirty="0" smtClean="0"/>
              <a:t>Do not change the </a:t>
            </a:r>
            <a:r>
              <a:rPr lang="en-US" sz="2000" dirty="0"/>
              <a:t>diffusion pattern of </a:t>
            </a:r>
            <a:r>
              <a:rPr lang="en-US" sz="2000" dirty="0" smtClean="0"/>
              <a:t>spam messages in other communities</a:t>
            </a:r>
          </a:p>
          <a:p>
            <a:pPr marL="355997" lvl="1" indent="-169069"/>
            <a:endParaRPr lang="en-US" dirty="0" smtClean="0"/>
          </a:p>
          <a:p>
            <a:pPr marL="355997" lvl="1" indent="-169069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The original “un-poisoned” data is used to train the classifier while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testing set includes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the manipulated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samples</a:t>
            </a:r>
          </a:p>
          <a:p>
            <a:pPr marL="355997" lvl="1" indent="-169069"/>
            <a:endParaRPr lang="en-US" dirty="0" smtClean="0"/>
          </a:p>
          <a:p>
            <a:pPr marL="355997" lvl="1" indent="-169069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9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37</a:t>
            </a:fld>
            <a:endParaRPr lang="en-US"/>
          </a:p>
        </p:txBody>
      </p:sp>
      <p:pic>
        <p:nvPicPr>
          <p:cNvPr id="5" name="Content Placeholder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00" y="1794919"/>
            <a:ext cx="3948594" cy="2369156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2063875" y="1752102"/>
            <a:ext cx="0" cy="2218765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60917" y="256911"/>
            <a:ext cx="8295217" cy="979223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accent2">
                    <a:lumMod val="75000"/>
                  </a:schemeClr>
                </a:solidFill>
              </a:rPr>
              <a:t>T</a:t>
            </a:r>
            <a:r>
              <a:rPr lang="en-US" sz="3000" dirty="0" smtClean="0">
                <a:solidFill>
                  <a:schemeClr val="accent2">
                    <a:lumMod val="75000"/>
                  </a:schemeClr>
                </a:solidFill>
              </a:rPr>
              <a:t>he </a:t>
            </a:r>
            <a:r>
              <a:rPr lang="en-US" sz="3000" dirty="0">
                <a:solidFill>
                  <a:schemeClr val="accent2">
                    <a:lumMod val="75000"/>
                  </a:schemeClr>
                </a:solidFill>
              </a:rPr>
              <a:t>attacker needs to have a great knowledge about the network to highly impact </a:t>
            </a:r>
            <a:r>
              <a:rPr lang="en-US" sz="3000">
                <a:solidFill>
                  <a:schemeClr val="accent2">
                    <a:lumMod val="75000"/>
                  </a:schemeClr>
                </a:solidFill>
              </a:rPr>
              <a:t>the </a:t>
            </a:r>
            <a:r>
              <a:rPr lang="en-US" sz="3000" smtClean="0">
                <a:solidFill>
                  <a:schemeClr val="accent2">
                    <a:lumMod val="75000"/>
                  </a:schemeClr>
                </a:solidFill>
              </a:rPr>
              <a:t>performance</a:t>
            </a:r>
            <a:endParaRPr lang="en-US" sz="3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707466" y="2004995"/>
            <a:ext cx="426720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I</a:t>
            </a:r>
            <a:r>
              <a:rPr lang="en-US" sz="2000" dirty="0" smtClean="0"/>
              <a:t>f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30%</a:t>
            </a:r>
            <a:r>
              <a:rPr lang="en-US" sz="2000" dirty="0"/>
              <a:t> of the network is compromised, the precision and recall remain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at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82% and 87% </a:t>
            </a:r>
            <a:r>
              <a:rPr lang="en-US" sz="2000" dirty="0" smtClean="0"/>
              <a:t>in </a:t>
            </a:r>
            <a:r>
              <a:rPr lang="en-US" sz="2000" dirty="0"/>
              <a:t>the case of a poisoning attack,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and at </a:t>
            </a:r>
            <a:r>
              <a:rPr lang="en-US" sz="2000" dirty="0"/>
              <a:t>75% and 52% in the case of an evasion attack.</a:t>
            </a:r>
          </a:p>
        </p:txBody>
      </p:sp>
    </p:spTree>
    <p:extLst>
      <p:ext uri="{BB962C8B-B14F-4D97-AF65-F5344CB8AC3E}">
        <p14:creationId xmlns:p14="http://schemas.microsoft.com/office/powerpoint/2010/main" val="98412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Summary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568541"/>
          </a:xfrm>
        </p:spPr>
        <p:txBody>
          <a:bodyPr>
            <a:normAutofit/>
          </a:bodyPr>
          <a:lstStyle/>
          <a:p>
            <a:pPr marL="392113" indent="-342900"/>
            <a:r>
              <a:rPr lang="en-US" dirty="0"/>
              <a:t>POISED </a:t>
            </a:r>
            <a:r>
              <a:rPr lang="en-US" dirty="0" smtClean="0"/>
              <a:t>is the first system that </a:t>
            </a:r>
            <a:r>
              <a:rPr lang="en-US" dirty="0"/>
              <a:t>detects spam messages by predicting the </a:t>
            </a:r>
            <a:r>
              <a:rPr lang="en-US" dirty="0" smtClean="0"/>
              <a:t>diffusion patterns of </a:t>
            </a:r>
            <a:r>
              <a:rPr lang="en-US" dirty="0"/>
              <a:t>messages </a:t>
            </a:r>
            <a:r>
              <a:rPr lang="en-US" dirty="0" smtClean="0"/>
              <a:t>in the social network.</a:t>
            </a:r>
            <a:endParaRPr lang="en-US" dirty="0"/>
          </a:p>
          <a:p>
            <a:pPr marL="392113" indent="-342900"/>
            <a:endParaRPr lang="en-US" dirty="0" smtClean="0"/>
          </a:p>
          <a:p>
            <a:pPr marL="392113" indent="-342900"/>
            <a:r>
              <a:rPr lang="en-US" dirty="0" smtClean="0"/>
              <a:t>POISED </a:t>
            </a:r>
            <a:r>
              <a:rPr lang="en-US" dirty="0"/>
              <a:t>outperforms other state-of-the-art detection systems</a:t>
            </a:r>
            <a:r>
              <a:rPr lang="en-US" dirty="0" smtClean="0"/>
              <a:t>.</a:t>
            </a:r>
          </a:p>
          <a:p>
            <a:pPr marL="392113" indent="-342900"/>
            <a:endParaRPr lang="en-US" dirty="0"/>
          </a:p>
          <a:p>
            <a:pPr marL="392113" indent="-342900"/>
            <a:r>
              <a:rPr lang="en-US" dirty="0"/>
              <a:t>Our simulation results show that spam messages can be detected early </a:t>
            </a:r>
            <a:r>
              <a:rPr lang="en-US" dirty="0" smtClean="0"/>
              <a:t>on</a:t>
            </a:r>
          </a:p>
          <a:p>
            <a:pPr marL="392113" indent="-342900"/>
            <a:endParaRPr lang="en-US" dirty="0"/>
          </a:p>
          <a:p>
            <a:pPr marL="392113" indent="-342900"/>
            <a:r>
              <a:rPr lang="en-US" dirty="0"/>
              <a:t>POISED is difficult to evade for an active adversary. </a:t>
            </a:r>
          </a:p>
          <a:p>
            <a:pPr marL="355997" indent="-305991">
              <a:buFont typeface="Wingdings" charset="2"/>
              <a:buChar char="§"/>
            </a:pPr>
            <a:endParaRPr lang="en-US" dirty="0"/>
          </a:p>
          <a:p>
            <a:pPr marL="355997" indent="-305991">
              <a:buFont typeface="Wingdings" charset="2"/>
              <a:buChar char="§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18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4000" b="1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4000" b="1" dirty="0" smtClean="0">
                <a:solidFill>
                  <a:schemeClr val="accent2">
                    <a:lumMod val="75000"/>
                  </a:schemeClr>
                </a:solidFill>
              </a:rPr>
              <a:t>Thanks, questions?</a:t>
            </a: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Contact: </a:t>
            </a:r>
            <a:r>
              <a:rPr lang="en-US" dirty="0" err="1" smtClean="0"/>
              <a:t>nilizadeh@ucsb.edu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1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Related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work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2237581"/>
          </a:xfrm>
        </p:spPr>
        <p:txBody>
          <a:bodyPr/>
          <a:lstStyle/>
          <a:p>
            <a:r>
              <a:rPr lang="en-US" sz="2400" dirty="0" smtClean="0"/>
              <a:t>Detecting malicious messages</a:t>
            </a:r>
          </a:p>
          <a:p>
            <a:pPr lvl="1"/>
            <a:r>
              <a:rPr lang="en-US" sz="2000" dirty="0" smtClean="0"/>
              <a:t>Detecting malicious URLs</a:t>
            </a:r>
          </a:p>
          <a:p>
            <a:pPr lvl="1"/>
            <a:endParaRPr lang="en-US" dirty="0" smtClean="0"/>
          </a:p>
          <a:p>
            <a:r>
              <a:rPr lang="en-US" sz="2400" dirty="0" smtClean="0"/>
              <a:t>Detecting malicious accounts</a:t>
            </a:r>
          </a:p>
          <a:p>
            <a:pPr lvl="1"/>
            <a:r>
              <a:rPr lang="en-US" sz="2000" dirty="0" smtClean="0"/>
              <a:t>Compromised accounts</a:t>
            </a:r>
          </a:p>
          <a:p>
            <a:pPr lvl="1"/>
            <a:r>
              <a:rPr lang="en-US" sz="2000" dirty="0" smtClean="0"/>
              <a:t>Sybil communities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0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0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Complexity and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Scalability: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POISED is practical even at the scale of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Twitter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369219"/>
            <a:ext cx="8515351" cy="349064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Community detection: linear with respect to number of </a:t>
            </a:r>
            <a:r>
              <a:rPr lang="en-US" dirty="0" smtClean="0"/>
              <a:t>nodes</a:t>
            </a:r>
          </a:p>
          <a:p>
            <a:endParaRPr lang="en-US" dirty="0"/>
          </a:p>
          <a:p>
            <a:r>
              <a:rPr lang="en-US" dirty="0"/>
              <a:t>Topic Detection (LDA): </a:t>
            </a:r>
            <a:r>
              <a:rPr lang="en-US" sz="1900" dirty="0"/>
              <a:t>O(NKV ), where N, K, and V are number of documents, topics and words in the </a:t>
            </a:r>
            <a:r>
              <a:rPr lang="en-US" sz="1900" dirty="0" smtClean="0"/>
              <a:t>vocabulary. This can </a:t>
            </a:r>
            <a:r>
              <a:rPr lang="en-US" sz="1900" dirty="0"/>
              <a:t>be improved with the use of </a:t>
            </a:r>
            <a:r>
              <a:rPr lang="en-US" sz="1900" dirty="0" smtClean="0"/>
              <a:t>heuristics:</a:t>
            </a:r>
          </a:p>
          <a:p>
            <a:pPr lvl="1"/>
            <a:r>
              <a:rPr lang="en-US" dirty="0"/>
              <a:t>Decreasing the number of documents</a:t>
            </a:r>
          </a:p>
          <a:p>
            <a:pPr lvl="1"/>
            <a:r>
              <a:rPr lang="en-US" dirty="0"/>
              <a:t>specifying a lower number of topics.</a:t>
            </a:r>
          </a:p>
          <a:p>
            <a:pPr lvl="1"/>
            <a:endParaRPr lang="en-US" dirty="0"/>
          </a:p>
          <a:p>
            <a:r>
              <a:rPr lang="en-US" dirty="0"/>
              <a:t>Groups of similar </a:t>
            </a:r>
            <a:r>
              <a:rPr lang="en-US" dirty="0" smtClean="0"/>
              <a:t>messages: can </a:t>
            </a:r>
            <a:r>
              <a:rPr lang="en-US" dirty="0"/>
              <a:t>be optimized to close to linear</a:t>
            </a:r>
          </a:p>
          <a:p>
            <a:pPr lvl="1"/>
            <a:endParaRPr lang="en-US" dirty="0"/>
          </a:p>
          <a:p>
            <a:r>
              <a:rPr lang="en-US" dirty="0"/>
              <a:t>Ground-truth dataset: </a:t>
            </a:r>
            <a:r>
              <a:rPr lang="en-US" dirty="0" smtClean="0"/>
              <a:t>requires </a:t>
            </a:r>
            <a:r>
              <a:rPr lang="en-US" dirty="0"/>
              <a:t>minimal effort since it can use user reports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To increase the efficiency, POISED can be run on parallel </a:t>
            </a:r>
            <a:r>
              <a:rPr lang="en-US" dirty="0" smtClean="0"/>
              <a:t>on </a:t>
            </a:r>
            <a:r>
              <a:rPr lang="en-US" dirty="0"/>
              <a:t>partitions of </a:t>
            </a:r>
            <a:r>
              <a:rPr lang="en-US" dirty="0" smtClean="0"/>
              <a:t>network.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7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Spam: </a:t>
            </a:r>
            <a:r>
              <a:rPr lang="en-US" sz="3200" dirty="0" smtClean="0">
                <a:solidFill>
                  <a:schemeClr val="accent5">
                    <a:lumMod val="50000"/>
                  </a:schemeClr>
                </a:solidFill>
              </a:rPr>
              <a:t>unsolicited</a:t>
            </a: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, repeated actions </a:t>
            </a:r>
            <a:r>
              <a:rPr lang="en-US" sz="3200" dirty="0" smtClean="0">
                <a:solidFill>
                  <a:schemeClr val="accent5">
                    <a:lumMod val="50000"/>
                  </a:schemeClr>
                </a:solidFill>
              </a:rPr>
              <a:t>that </a:t>
            </a: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negatively impact other </a:t>
            </a:r>
            <a:r>
              <a:rPr lang="en-US" sz="3200" dirty="0" smtClean="0">
                <a:solidFill>
                  <a:schemeClr val="accent5">
                    <a:lumMod val="50000"/>
                  </a:schemeClr>
                </a:solidFill>
              </a:rPr>
              <a:t>users </a:t>
            </a:r>
            <a:endParaRPr lang="en-US" sz="32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Posting </a:t>
            </a:r>
            <a:r>
              <a:rPr lang="en-US" sz="2400" dirty="0"/>
              <a:t>harmful links </a:t>
            </a:r>
            <a:endParaRPr lang="en-US" sz="2400" dirty="0" smtClean="0"/>
          </a:p>
          <a:p>
            <a:r>
              <a:rPr lang="en-US" sz="2400" dirty="0" smtClean="0"/>
              <a:t>Creating </a:t>
            </a:r>
            <a:r>
              <a:rPr lang="en-US" sz="2400" dirty="0"/>
              <a:t>multiple </a:t>
            </a:r>
            <a:r>
              <a:rPr lang="en-US" sz="2400" dirty="0" smtClean="0"/>
              <a:t>accounts</a:t>
            </a:r>
            <a:endParaRPr lang="en-US" sz="2400" dirty="0"/>
          </a:p>
          <a:p>
            <a:r>
              <a:rPr lang="en-US" sz="2400" dirty="0"/>
              <a:t>Posting repeatedly to trending </a:t>
            </a:r>
            <a:r>
              <a:rPr lang="en-US" sz="2400" dirty="0" smtClean="0"/>
              <a:t>topics</a:t>
            </a:r>
            <a:endParaRPr lang="en-US" sz="2400" dirty="0"/>
          </a:p>
          <a:p>
            <a:r>
              <a:rPr lang="en-US" sz="2400" dirty="0"/>
              <a:t>Repeatedly posting duplicate updates</a:t>
            </a:r>
          </a:p>
          <a:p>
            <a:r>
              <a:rPr lang="en-US" sz="2400" dirty="0"/>
              <a:t>Posting links with </a:t>
            </a:r>
            <a:r>
              <a:rPr lang="en-US" sz="2400" dirty="0" smtClean="0"/>
              <a:t>unrelated Tweets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42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93751" y="4698565"/>
            <a:ext cx="36218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 smtClean="0"/>
              <a:t>Src</a:t>
            </a:r>
            <a:r>
              <a:rPr lang="en-US" sz="1400" dirty="0" smtClean="0"/>
              <a:t>: https</a:t>
            </a:r>
            <a:r>
              <a:rPr lang="en-US" sz="1400" dirty="0"/>
              <a:t>://</a:t>
            </a:r>
            <a:r>
              <a:rPr lang="en-US" sz="1400" dirty="0" err="1"/>
              <a:t>support.twitter.com</a:t>
            </a:r>
            <a:r>
              <a:rPr lang="en-US" sz="1400" dirty="0"/>
              <a:t>/articles/64986</a:t>
            </a:r>
          </a:p>
        </p:txBody>
      </p:sp>
    </p:spTree>
    <p:extLst>
      <p:ext uri="{BB962C8B-B14F-4D97-AF65-F5344CB8AC3E}">
        <p14:creationId xmlns:p14="http://schemas.microsoft.com/office/powerpoint/2010/main" val="115683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</a:rPr>
              <a:t>Number of topics does not have a huge impact on the scores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43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368" y="1463669"/>
            <a:ext cx="5175504" cy="29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67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</a:rPr>
              <a:t>The choice of community 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detection </a:t>
            </a:r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</a:rPr>
              <a:t>algorithm does not have a huge impact on the scores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751" y="1370013"/>
            <a:ext cx="5802497" cy="326231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4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Data is collected through Twitter API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4610862" cy="3102197"/>
          </a:xfrm>
        </p:spPr>
        <p:txBody>
          <a:bodyPr>
            <a:noAutofit/>
          </a:bodyPr>
          <a:lstStyle/>
          <a:p>
            <a:r>
              <a:rPr lang="en-US" sz="2000" dirty="0"/>
              <a:t>Crawled </a:t>
            </a:r>
            <a:r>
              <a:rPr lang="en-US" sz="2000" dirty="0" smtClean="0"/>
              <a:t>timelines for </a:t>
            </a:r>
            <a:r>
              <a:rPr lang="en-US" sz="2000" dirty="0"/>
              <a:t>300 random users, called “seeds,” and their friends and followers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dirty="0" smtClean="0"/>
              <a:t>Also crawled friends </a:t>
            </a:r>
            <a:r>
              <a:rPr lang="en-US" sz="2000" dirty="0"/>
              <a:t>and followers </a:t>
            </a:r>
            <a:r>
              <a:rPr lang="en-US" sz="2000" dirty="0" smtClean="0"/>
              <a:t>lists of them</a:t>
            </a:r>
          </a:p>
          <a:p>
            <a:endParaRPr lang="en-US" sz="2000" dirty="0" smtClean="0"/>
          </a:p>
          <a:p>
            <a:r>
              <a:rPr lang="en-US" sz="2000" dirty="0" smtClean="0"/>
              <a:t>We </a:t>
            </a:r>
            <a:r>
              <a:rPr lang="en-US" sz="2000" dirty="0"/>
              <a:t>call each seed and its friends and followers a </a:t>
            </a:r>
            <a:r>
              <a:rPr lang="en-US" sz="2000" i="1" dirty="0"/>
              <a:t>neighborhood</a:t>
            </a:r>
            <a:r>
              <a:rPr lang="en-US" sz="2000" dirty="0"/>
              <a:t>. 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85551"/>
            <a:ext cx="2057400" cy="273844"/>
          </a:xfrm>
        </p:spPr>
        <p:txBody>
          <a:bodyPr/>
          <a:lstStyle/>
          <a:p>
            <a:fld id="{204EFF77-B042-0B4B-8D7A-8296DA8B110F}" type="slidenum">
              <a:rPr lang="en-US" smtClean="0"/>
              <a:t>45</a:t>
            </a:fld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5522980" y="1819656"/>
            <a:ext cx="3308880" cy="2402050"/>
            <a:chOff x="4535932" y="2858008"/>
            <a:chExt cx="2377157" cy="210436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35932" y="2858008"/>
              <a:ext cx="1832864" cy="1832864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5102577" y="4623816"/>
              <a:ext cx="18105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Timeline Length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07021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i="1" dirty="0" smtClean="0">
                <a:solidFill>
                  <a:schemeClr val="accent2">
                    <a:lumMod val="75000"/>
                  </a:schemeClr>
                </a:solidFill>
              </a:rPr>
              <a:t>Following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 relationships are used to construct networks</a:t>
            </a:r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5022342" cy="3367373"/>
          </a:xfrm>
        </p:spPr>
        <p:txBody>
          <a:bodyPr>
            <a:normAutofit/>
          </a:bodyPr>
          <a:lstStyle/>
          <a:p>
            <a:r>
              <a:rPr lang="en-US" sz="2000" dirty="0"/>
              <a:t>For each </a:t>
            </a:r>
            <a:r>
              <a:rPr lang="en-US" sz="2000" dirty="0" smtClean="0"/>
              <a:t>neighborhood, two networks, </a:t>
            </a:r>
            <a:r>
              <a:rPr lang="en-US" sz="2000" dirty="0"/>
              <a:t>directed and </a:t>
            </a:r>
            <a:r>
              <a:rPr lang="en-US" sz="2000" dirty="0" smtClean="0"/>
              <a:t>undirected, are constructed. </a:t>
            </a:r>
          </a:p>
          <a:p>
            <a:endParaRPr lang="en-US" sz="2000" dirty="0"/>
          </a:p>
          <a:p>
            <a:r>
              <a:rPr lang="en-US" sz="2000" dirty="0" smtClean="0"/>
              <a:t>Applied k-core </a:t>
            </a:r>
            <a:r>
              <a:rPr lang="en-US" sz="2000" dirty="0"/>
              <a:t>to extract the maximal connected </a:t>
            </a:r>
            <a:r>
              <a:rPr lang="en-US" sz="2000" dirty="0" smtClean="0"/>
              <a:t>subgraphs, here k=2.</a:t>
            </a:r>
          </a:p>
          <a:p>
            <a:endParaRPr lang="en-US" sz="2000" dirty="0" smtClean="0"/>
          </a:p>
          <a:p>
            <a:r>
              <a:rPr lang="en-US" sz="2000" dirty="0" smtClean="0"/>
              <a:t>The dataset includes about 82K users and 15M tweets.</a:t>
            </a:r>
            <a:endParaRPr lang="en-US" sz="2000" dirty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85551"/>
            <a:ext cx="2057400" cy="273844"/>
          </a:xfrm>
        </p:spPr>
        <p:txBody>
          <a:bodyPr/>
          <a:lstStyle/>
          <a:p>
            <a:fld id="{204EFF77-B042-0B4B-8D7A-8296DA8B110F}" type="slidenum">
              <a:rPr lang="en-US" smtClean="0"/>
              <a:t>46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5971036" y="2020824"/>
            <a:ext cx="2532887" cy="2331464"/>
            <a:chOff x="1914181" y="2848864"/>
            <a:chExt cx="1971053" cy="2101440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4181" y="2848864"/>
              <a:ext cx="1860296" cy="1860296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2319775" y="4645152"/>
              <a:ext cx="1565459" cy="3051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Neighborhood size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83121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Employed </a:t>
            </a:r>
            <a:r>
              <a:rPr lang="en-US" sz="3200" dirty="0" err="1" smtClean="0">
                <a:solidFill>
                  <a:schemeClr val="accent2">
                    <a:lumMod val="75000"/>
                  </a:schemeClr>
                </a:solidFill>
              </a:rPr>
              <a:t>Infomap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 community detection algorithm and detected about 2,300 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communities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56016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600" dirty="0"/>
              <a:t>While on average neighborhoods contain 8 communities, a handful of them contain more than 30 communities.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47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732788" y="2286000"/>
            <a:ext cx="2766856" cy="2301906"/>
            <a:chOff x="2016252" y="3063240"/>
            <a:chExt cx="2307522" cy="208026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16252" y="3063240"/>
              <a:ext cx="1815084" cy="1815084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2293806" y="4843418"/>
              <a:ext cx="2029968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Number of communities</a:t>
              </a:r>
              <a:endParaRPr lang="en-US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535932" y="2263648"/>
            <a:ext cx="2349500" cy="2326640"/>
            <a:chOff x="4289044" y="3040888"/>
            <a:chExt cx="1959452" cy="210261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9044" y="3040888"/>
              <a:ext cx="1837436" cy="183743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4617816" y="4843418"/>
              <a:ext cx="1630680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Size of communities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833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L</a:t>
            </a:r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</a:rPr>
              <a:t>abeling 5000 groups of similar messages, 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we obtained labels for </a:t>
            </a:r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</a:rPr>
              <a:t>about 1.3M 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tweets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48</a:t>
            </a:fld>
            <a:endParaRPr lang="en-US"/>
          </a:p>
        </p:txBody>
      </p:sp>
      <p:pic>
        <p:nvPicPr>
          <p:cNvPr id="33" name="Content Placeholder 3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47" y="2060248"/>
            <a:ext cx="7587904" cy="1288070"/>
          </a:xfrm>
        </p:spPr>
      </p:pic>
      <p:sp>
        <p:nvSpPr>
          <p:cNvPr id="35" name="Rectangle 34"/>
          <p:cNvSpPr/>
          <p:nvPr/>
        </p:nvSpPr>
        <p:spPr>
          <a:xfrm>
            <a:off x="2057400" y="2837329"/>
            <a:ext cx="1116106" cy="282388"/>
          </a:xfrm>
          <a:prstGeom prst="rect">
            <a:avLst/>
          </a:prstGeom>
          <a:noFill/>
          <a:ln w="317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5880847" y="2850775"/>
            <a:ext cx="1219200" cy="268943"/>
          </a:xfrm>
          <a:prstGeom prst="rect">
            <a:avLst/>
          </a:prstGeom>
          <a:noFill/>
          <a:ln w="317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2061882" y="3119718"/>
            <a:ext cx="1116106" cy="246529"/>
          </a:xfrm>
          <a:prstGeom prst="rect">
            <a:avLst/>
          </a:prstGeom>
          <a:noFill/>
          <a:ln w="317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5876365" y="3119718"/>
            <a:ext cx="1223681" cy="242046"/>
          </a:xfrm>
          <a:prstGeom prst="rect">
            <a:avLst/>
          </a:prstGeom>
          <a:noFill/>
          <a:ln w="317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8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9" grpId="0" animBg="1"/>
      <p:bldP spid="40" grpId="0" animBg="1"/>
      <p:bldP spid="4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0653" y="1124262"/>
            <a:ext cx="7245795" cy="256191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POISED spots spam messages by their </a:t>
            </a:r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</a:rPr>
              <a:t>diffusion patterns 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throughout the network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0" name="Slide Number Placeholder 3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14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5828"/>
            <a:ext cx="8149590" cy="1298924"/>
          </a:xfrm>
        </p:spPr>
        <p:txBody>
          <a:bodyPr>
            <a:noAutofit/>
          </a:bodyPr>
          <a:lstStyle/>
          <a:p>
            <a:pPr lvl="0"/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Attack model: </a:t>
            </a:r>
            <a:b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</a:rPr>
              <a:t>no constraint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on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</a:rPr>
              <a:t>the type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of spam messages,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</a:rPr>
              <a:t>and the accounts posting them</a:t>
            </a: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89259"/>
            <a:ext cx="3586734" cy="3263504"/>
          </a:xfrm>
        </p:spPr>
        <p:txBody>
          <a:bodyPr/>
          <a:lstStyle/>
          <a:p>
            <a:r>
              <a:rPr lang="en-US" dirty="0"/>
              <a:t>Spam messages are 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osted </a:t>
            </a:r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a large </a:t>
            </a:r>
            <a:r>
              <a:rPr lang="en-US" dirty="0" smtClean="0"/>
              <a:t>scale, </a:t>
            </a:r>
          </a:p>
          <a:p>
            <a:pPr lvl="1"/>
            <a:r>
              <a:rPr lang="en-US" dirty="0" smtClean="0"/>
              <a:t>Similar </a:t>
            </a:r>
            <a:r>
              <a:rPr lang="en-US" dirty="0"/>
              <a:t>in content and </a:t>
            </a:r>
            <a:r>
              <a:rPr lang="en-US" dirty="0" smtClean="0"/>
              <a:t>format</a:t>
            </a:r>
          </a:p>
          <a:p>
            <a:pPr lvl="1"/>
            <a:endParaRPr lang="en-US" dirty="0"/>
          </a:p>
          <a:p>
            <a:r>
              <a:rPr lang="en-US" dirty="0" smtClean="0"/>
              <a:t>Sent by: </a:t>
            </a:r>
            <a:endParaRPr lang="en-US" dirty="0"/>
          </a:p>
          <a:p>
            <a:pPr lvl="1"/>
            <a:r>
              <a:rPr lang="en-US" dirty="0"/>
              <a:t>Fake (Sybil) accounts </a:t>
            </a:r>
          </a:p>
          <a:p>
            <a:pPr lvl="1"/>
            <a:r>
              <a:rPr lang="en-US" dirty="0"/>
              <a:t>Compromised </a:t>
            </a:r>
            <a:r>
              <a:rPr lang="en-US" dirty="0" smtClean="0"/>
              <a:t>accounts </a:t>
            </a:r>
            <a:endParaRPr lang="en-US" dirty="0"/>
          </a:p>
          <a:p>
            <a:pPr lvl="1"/>
            <a:r>
              <a:rPr lang="en-US" dirty="0" smtClean="0"/>
              <a:t>Social </a:t>
            </a:r>
            <a:r>
              <a:rPr lang="en-US" dirty="0"/>
              <a:t>bots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6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411218" y="1823371"/>
            <a:ext cx="3586734" cy="1431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235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Attack model: 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</a:rPr>
              <a:t>spam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detection is an 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</a:rPr>
              <a:t>adversarial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Adversary knows how the detection works and actively attempts to evade </a:t>
            </a:r>
            <a:r>
              <a:rPr lang="en-US" dirty="0" smtClean="0"/>
              <a:t>it. </a:t>
            </a:r>
            <a:endParaRPr lang="en-US" dirty="0"/>
          </a:p>
          <a:p>
            <a:endParaRPr lang="en-US" dirty="0"/>
          </a:p>
          <a:p>
            <a:r>
              <a:rPr lang="en-US" dirty="0"/>
              <a:t>But, </a:t>
            </a:r>
            <a:r>
              <a:rPr lang="en-US" dirty="0" smtClean="0"/>
              <a:t>adversary is only able to compromise some partitions and not the whole social network.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19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1362932"/>
          </a:xfrm>
        </p:spPr>
        <p:txBody>
          <a:bodyPr>
            <a:noAutofit/>
          </a:bodyPr>
          <a:lstStyle/>
          <a:p>
            <a:r>
              <a:rPr lang="en-US" sz="3200" dirty="0" err="1" smtClean="0">
                <a:solidFill>
                  <a:schemeClr val="accent2">
                    <a:lumMod val="75000"/>
                  </a:schemeClr>
                </a:solidFill>
              </a:rPr>
              <a:t>Homophily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 Principle: </a:t>
            </a:r>
            <a:b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</a:rPr>
              <a:t>ndividuals tend to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associate and bond with similar others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96331" y="1851660"/>
            <a:ext cx="3741579" cy="280618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2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625" y="136684"/>
            <a:ext cx="8281035" cy="1438116"/>
          </a:xfrm>
        </p:spPr>
        <p:txBody>
          <a:bodyPr>
            <a:noAutofit/>
          </a:bodyPr>
          <a:lstStyle/>
          <a:p>
            <a:r>
              <a:rPr lang="en-US" sz="3000" dirty="0" smtClean="0">
                <a:solidFill>
                  <a:schemeClr val="accent2">
                    <a:lumMod val="75000"/>
                  </a:schemeClr>
                </a:solidFill>
              </a:rPr>
              <a:t>Hypothesis 1: </a:t>
            </a:r>
            <a:r>
              <a:rPr lang="en-US" sz="3000" dirty="0">
                <a:solidFill>
                  <a:schemeClr val="accent1">
                    <a:lumMod val="75000"/>
                  </a:schemeClr>
                </a:solidFill>
              </a:rPr>
              <a:t>T</a:t>
            </a:r>
            <a:r>
              <a:rPr lang="en-US" sz="3000" dirty="0" smtClean="0">
                <a:solidFill>
                  <a:schemeClr val="accent1">
                    <a:lumMod val="75000"/>
                  </a:schemeClr>
                </a:solidFill>
              </a:rPr>
              <a:t>opics </a:t>
            </a:r>
            <a:r>
              <a:rPr lang="en-US" sz="3000" dirty="0">
                <a:solidFill>
                  <a:schemeClr val="accent1">
                    <a:lumMod val="75000"/>
                  </a:schemeClr>
                </a:solidFill>
              </a:rPr>
              <a:t>of interest of users within a networked community </a:t>
            </a:r>
            <a:r>
              <a:rPr lang="en-US" sz="3000" dirty="0" smtClean="0">
                <a:solidFill>
                  <a:schemeClr val="accent1">
                    <a:lumMod val="75000"/>
                  </a:schemeClr>
                </a:solidFill>
              </a:rPr>
              <a:t>are </a:t>
            </a:r>
            <a:r>
              <a:rPr lang="en-US" sz="3000" dirty="0">
                <a:solidFill>
                  <a:schemeClr val="accent1">
                    <a:lumMod val="75000"/>
                  </a:schemeClr>
                </a:solidFill>
              </a:rPr>
              <a:t>shared among its </a:t>
            </a:r>
            <a:r>
              <a:rPr lang="en-US" sz="3000" dirty="0" smtClean="0">
                <a:solidFill>
                  <a:schemeClr val="accent1">
                    <a:lumMod val="75000"/>
                  </a:schemeClr>
                </a:solidFill>
              </a:rPr>
              <a:t>members</a:t>
            </a:r>
            <a:endParaRPr lang="en-US" sz="3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EFF77-B042-0B4B-8D7A-8296DA8B110F}" type="slidenum">
              <a:rPr lang="en-US" smtClean="0"/>
              <a:t>9</a:t>
            </a:fld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761" y="1530190"/>
            <a:ext cx="4784237" cy="351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200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8|5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8|5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8|5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8|53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19409</TotalTime>
  <Words>1786</Words>
  <Application>Microsoft Macintosh PowerPoint</Application>
  <PresentationFormat>On-screen Show (16:9)</PresentationFormat>
  <Paragraphs>552</Paragraphs>
  <Slides>48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Calibri</vt:lpstr>
      <vt:lpstr>Calibri Light</vt:lpstr>
      <vt:lpstr>Wingdings</vt:lpstr>
      <vt:lpstr>Arial</vt:lpstr>
      <vt:lpstr>Office Theme</vt:lpstr>
      <vt:lpstr>POISED: Spotting Twitter Spam Off the Beaten Paths</vt:lpstr>
      <vt:lpstr>Online social networks are a propitious medium to spread spam and malicious content</vt:lpstr>
      <vt:lpstr>Social networks are leveraged by cybercriminals for a number of reasons</vt:lpstr>
      <vt:lpstr>Related work</vt:lpstr>
      <vt:lpstr>POISED spots spam messages by their diffusion patterns throughout the network</vt:lpstr>
      <vt:lpstr>Attack model:  no constraint on the type of spam messages, and the accounts posting them</vt:lpstr>
      <vt:lpstr>Attack model:  spam detection is an adversarial problem</vt:lpstr>
      <vt:lpstr>Homophily Principle:  Individuals tend to associate and bond with similar others</vt:lpstr>
      <vt:lpstr>Hypothesis 1: Topics of interest of users within a networked community are shared among its members</vt:lpstr>
      <vt:lpstr>PowerPoint Presentation</vt:lpstr>
      <vt:lpstr>PowerPoint Presentation</vt:lpstr>
      <vt:lpstr>PowerPoint Presentation</vt:lpstr>
      <vt:lpstr>POISED constructs a probabilistic model based on the diffusion of messages throughout parties of interest</vt:lpstr>
      <vt:lpstr>Data Collection</vt:lpstr>
      <vt:lpstr>Network Construction and Community Detection</vt:lpstr>
      <vt:lpstr>Topic Detection:  Latent Dirichlet Allocation (LDA) is used to detect topics of interest of communities</vt:lpstr>
      <vt:lpstr>Examine H1 by computing entropy-based metrics</vt:lpstr>
      <vt:lpstr>Validate H1 by comparing metrics with those of Null model</vt:lpstr>
      <vt:lpstr>First hypothesis is satisfied: Topics of interest of users within a networked community are shared among its members</vt:lpstr>
      <vt:lpstr>POISED constructs a probabilistic model based on diffusion of messages throughout parties of interest</vt:lpstr>
      <vt:lpstr>Employed four-gram analysis to Identify groups of similar messages </vt:lpstr>
      <vt:lpstr>Manually labeled the top 5000 groups</vt:lpstr>
      <vt:lpstr>The probabilistic table represents parties of interest</vt:lpstr>
      <vt:lpstr>The probabilistic table represents parties of interest</vt:lpstr>
      <vt:lpstr>The probabilistic table represents parties of interest</vt:lpstr>
      <vt:lpstr>The probabilistic table represents parties of interest</vt:lpstr>
      <vt:lpstr>Supervised machine learning</vt:lpstr>
      <vt:lpstr>With high precision (91%) and recall (93%) POISED’s classifier successfully detects spam messages</vt:lpstr>
      <vt:lpstr>POISED detects spam accounts by examining the distribution of their messages</vt:lpstr>
      <vt:lpstr>POISED outperforms three state-of-the-art systems</vt:lpstr>
      <vt:lpstr>Early Detection: POISED is effective detecting spam messages early on</vt:lpstr>
      <vt:lpstr>Adversarial machine learning attacks: we investigate the robustness of POISED against adversarial settings</vt:lpstr>
      <vt:lpstr>PowerPoint Presentation</vt:lpstr>
      <vt:lpstr>PowerPoint Presentation</vt:lpstr>
      <vt:lpstr>Poisoning Attack: At the training phase, the adversary attempts to mislead the classifier by “poisoning” training data </vt:lpstr>
      <vt:lpstr>Evasion Attack: At the testing phase, the adversary carefully manipulates attack samples to evade detection</vt:lpstr>
      <vt:lpstr>The attacker needs to have a great knowledge about the network to highly impact the performance</vt:lpstr>
      <vt:lpstr>Summary</vt:lpstr>
      <vt:lpstr>PowerPoint Presentation</vt:lpstr>
      <vt:lpstr>PowerPoint Presentation</vt:lpstr>
      <vt:lpstr>Complexity and Scalability: POISED is practical even at the scale of Twitter</vt:lpstr>
      <vt:lpstr>Spam: unsolicited, repeated actions that negatively impact other users </vt:lpstr>
      <vt:lpstr>Number of topics does not have a huge impact on the scores</vt:lpstr>
      <vt:lpstr>The choice of community detection algorithm does not have a huge impact on the scores</vt:lpstr>
      <vt:lpstr>Data is collected through Twitter API </vt:lpstr>
      <vt:lpstr>Following relationships are used to construct networks</vt:lpstr>
      <vt:lpstr>Employed Infomap community detection algorithm and detected about 2,300 communities</vt:lpstr>
      <vt:lpstr>Labeling 5000 groups of similar messages, we obtained labels for about 1.3M tweets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Majid Deldar</dc:creator>
  <cp:lastModifiedBy>Majid Deldar</cp:lastModifiedBy>
  <cp:revision>1532</cp:revision>
  <dcterms:created xsi:type="dcterms:W3CDTF">2017-08-15T21:50:30Z</dcterms:created>
  <dcterms:modified xsi:type="dcterms:W3CDTF">2017-11-01T15:10:48Z</dcterms:modified>
</cp:coreProperties>
</file>

<file path=docProps/thumbnail.jpeg>
</file>